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9"/>
  </p:notesMasterIdLst>
  <p:sldIdLst>
    <p:sldId id="259" r:id="rId3"/>
    <p:sldId id="256" r:id="rId4"/>
    <p:sldId id="276" r:id="rId5"/>
    <p:sldId id="274" r:id="rId6"/>
    <p:sldId id="279" r:id="rId7"/>
    <p:sldId id="281" r:id="rId8"/>
    <p:sldId id="277" r:id="rId9"/>
    <p:sldId id="278" r:id="rId10"/>
    <p:sldId id="282" r:id="rId11"/>
    <p:sldId id="275" r:id="rId12"/>
    <p:sldId id="283" r:id="rId13"/>
    <p:sldId id="284" r:id="rId14"/>
    <p:sldId id="293" r:id="rId15"/>
    <p:sldId id="262" r:id="rId16"/>
    <p:sldId id="291" r:id="rId17"/>
    <p:sldId id="264" r:id="rId18"/>
    <p:sldId id="261" r:id="rId19"/>
    <p:sldId id="266" r:id="rId20"/>
    <p:sldId id="265" r:id="rId21"/>
    <p:sldId id="288" r:id="rId22"/>
    <p:sldId id="285" r:id="rId23"/>
    <p:sldId id="286" r:id="rId24"/>
    <p:sldId id="287" r:id="rId25"/>
    <p:sldId id="292" r:id="rId26"/>
    <p:sldId id="290" r:id="rId27"/>
    <p:sldId id="27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A20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294" autoAdjust="0"/>
    <p:restoredTop sz="79751" autoAdjust="0"/>
  </p:normalViewPr>
  <p:slideViewPr>
    <p:cSldViewPr>
      <p:cViewPr varScale="1">
        <p:scale>
          <a:sx n="58" d="100"/>
          <a:sy n="58" d="100"/>
        </p:scale>
        <p:origin x="-1482" y="-8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64E067-7527-42CA-8C5D-EC993DF0A0B4}" type="datetimeFigureOut">
              <a:rPr lang="en-IE" smtClean="0"/>
              <a:t>03/10/2016</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991D6D-9F79-43C0-9BC8-E2AF77437FA2}" type="slidenum">
              <a:rPr lang="en-IE" smtClean="0"/>
              <a:t>‹#›</a:t>
            </a:fld>
            <a:endParaRPr lang="en-IE"/>
          </a:p>
        </p:txBody>
      </p:sp>
    </p:spTree>
    <p:extLst>
      <p:ext uri="{BB962C8B-B14F-4D97-AF65-F5344CB8AC3E}">
        <p14:creationId xmlns:p14="http://schemas.microsoft.com/office/powerpoint/2010/main" val="1117152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Thanks for the introduction Prof </a:t>
            </a:r>
            <a:r>
              <a:rPr lang="en-IE" dirty="0" err="1" smtClean="0"/>
              <a:t>Pedraz</a:t>
            </a:r>
            <a:r>
              <a:rPr lang="en-IE" dirty="0" smtClean="0"/>
              <a:t>. Good morning everyone, my name is Liam Burke and I’m from the Royal</a:t>
            </a:r>
            <a:r>
              <a:rPr lang="en-IE" baseline="0" dirty="0" smtClean="0"/>
              <a:t> College of Surgeons in Ireland. I’m here today to introduce you to an EU funded research project that we are coordinating called DRIVE.</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a:t>
            </a:fld>
            <a:endParaRPr lang="en-IE"/>
          </a:p>
        </p:txBody>
      </p:sp>
    </p:spTree>
    <p:extLst>
      <p:ext uri="{BB962C8B-B14F-4D97-AF65-F5344CB8AC3E}">
        <p14:creationId xmlns:p14="http://schemas.microsoft.com/office/powerpoint/2010/main" val="936277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Nowadays,</a:t>
            </a:r>
            <a:r>
              <a:rPr lang="en-IE" baseline="0" dirty="0" smtClean="0"/>
              <a:t> there have been great advances in medical devices for insulin treatment. Insulin pumps can be worn on the belt and programmed to infuse insulin slowly over time, closely mimicking physiological insulin release in response to a meal. Some of the newer artificial pancreas devices have continuous glucose monitors linked to insulin pumps. They constantly sense changes in your blood sugar levels and instruct the pump to release the appropriate insulin. A great advantage of these is that they work automatically, you don’t need to measure blood sugar and calculate your insulin dose each time, as the glucose monitor does this for you. However, both of these types of devices carry increased risk of infection, as the catheter that delivers the insulin is left in. there is also the risk that the devices will fail, which could lead to hypos.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10</a:t>
            </a:fld>
            <a:endParaRPr lang="en-IE"/>
          </a:p>
        </p:txBody>
      </p:sp>
    </p:spTree>
    <p:extLst>
      <p:ext uri="{BB962C8B-B14F-4D97-AF65-F5344CB8AC3E}">
        <p14:creationId xmlns:p14="http://schemas.microsoft.com/office/powerpoint/2010/main" val="25454878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Whole pancreas transplantation is recommended for some type 1 patients, especially those who also need to get a kidney transplant at the same time. Here</a:t>
            </a:r>
            <a:r>
              <a:rPr lang="en-IE" baseline="0" dirty="0" smtClean="0"/>
              <a:t> a donor pancreas is transplanted in a different location and results in the reversal of diabetes. After the transplant the patient does not need to take insulin and does not get hypos as the transplanted pancreas has all the hormones necessary for natural regulation of blood sugar. However, whole pancreas transplant is a major procedure with a significant risk of mortality. Furthermore suitable donor pancreases are limited, and also, like any organ transplant, the patient must take immune suppressive drugs for the rest of their life. This is really a limiting factor, as it reduces the bodies ability to fight infections and cancers, thereby greatly increasing the chances of develop life threatening disease.</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11</a:t>
            </a:fld>
            <a:endParaRPr lang="en-IE"/>
          </a:p>
        </p:txBody>
      </p:sp>
    </p:spTree>
    <p:extLst>
      <p:ext uri="{BB962C8B-B14F-4D97-AF65-F5344CB8AC3E}">
        <p14:creationId xmlns:p14="http://schemas.microsoft.com/office/powerpoint/2010/main" val="1836916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Pancreatic islet transplant therapy is</a:t>
            </a:r>
            <a:r>
              <a:rPr lang="en-IE" baseline="0" dirty="0" smtClean="0"/>
              <a:t> very similar to whole pancreas transplant, except it is far less risky, because instead of an open surgery to transplant the whole organ, only 5ml of fluid containing the islets is delivered in a minimally invasive fashion using a catheter. The process is shown in this diagram, first the islets are purified from the donor pancreas. This involves digestion of the endocrine tissue of the pancreas using collagenase enzymes followed by gradient separation based on size in a piece of apparatus known as the Ricordi Chamber. Separated islets are then infused into the portal vein and lodge in the small blood vessels of the liver, where they engraft and produce the hormones that regulate blood sugar including insulin.</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12</a:t>
            </a:fld>
            <a:endParaRPr lang="en-IE"/>
          </a:p>
        </p:txBody>
      </p:sp>
    </p:spTree>
    <p:extLst>
      <p:ext uri="{BB962C8B-B14F-4D97-AF65-F5344CB8AC3E}">
        <p14:creationId xmlns:p14="http://schemas.microsoft.com/office/powerpoint/2010/main" val="2349135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Here is how</a:t>
            </a:r>
            <a:r>
              <a:rPr lang="en-IE" baseline="0" dirty="0" smtClean="0"/>
              <a:t> the procedure is carried out. The catheter is inserted across the abdominal wall and is guided by radiography to the portal vein. Once in place, the islets are simply dripped into the patient by gently squeezing the islet solution in the transfusion bag in through the catheter, while monitoring portal vein pressure. After the islets are delivered the wound is sealed and the patient is allowed to recover. The patient is awake for the entire procedure.</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13</a:t>
            </a:fld>
            <a:endParaRPr lang="en-IE"/>
          </a:p>
        </p:txBody>
      </p:sp>
    </p:spTree>
    <p:extLst>
      <p:ext uri="{BB962C8B-B14F-4D97-AF65-F5344CB8AC3E}">
        <p14:creationId xmlns:p14="http://schemas.microsoft.com/office/powerpoint/2010/main" val="835298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Just like whole pancreas transplant the patient’s diabetes is essentially</a:t>
            </a:r>
            <a:r>
              <a:rPr lang="en-IE" baseline="0" dirty="0" smtClean="0"/>
              <a:t> reversed, but with the added benefit that they don’t need to go through a major surgery. Unfortunately as the donor islets are recognised by the body as foreign tissue, they must take immune suppressive drugs for the rest of their lives, which have significant negative side-effects including reducing natural immunity to infection and cancer. These drugs also carry high costs to the health system.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14</a:t>
            </a:fld>
            <a:endParaRPr lang="en-IE"/>
          </a:p>
        </p:txBody>
      </p:sp>
    </p:spTree>
    <p:extLst>
      <p:ext uri="{BB962C8B-B14F-4D97-AF65-F5344CB8AC3E}">
        <p14:creationId xmlns:p14="http://schemas.microsoft.com/office/powerpoint/2010/main" val="221972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Islet transplantation has been extremely successful since</a:t>
            </a:r>
            <a:r>
              <a:rPr lang="en-IE" baseline="0" dirty="0" smtClean="0"/>
              <a:t> the procedure was optimised in the early 2000s. There are now over 30 active sites for islet transplantation worldwide, although as of yet there are none in Spain. Islet transplantation experts from 2 of these sites are partners in the DRIVE research Project, University of Oxford, UK and </a:t>
            </a:r>
            <a:r>
              <a:rPr lang="en-IE" baseline="0" dirty="0" err="1" smtClean="0"/>
              <a:t>Niguarda</a:t>
            </a:r>
            <a:r>
              <a:rPr lang="en-IE" baseline="0" dirty="0" smtClean="0"/>
              <a:t> Ca </a:t>
            </a:r>
            <a:r>
              <a:rPr lang="en-IE" baseline="0" dirty="0" err="1" smtClean="0"/>
              <a:t>Granda</a:t>
            </a:r>
            <a:r>
              <a:rPr lang="en-IE" baseline="0" dirty="0" smtClean="0"/>
              <a:t> Hospital in Milan. Although the goal of islet transplantation is to prevent hypoglycaemia, patients are now often completely free of insulin for 3 years after the procedure, with many recipients insulin free for much longer.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15</a:t>
            </a:fld>
            <a:endParaRPr lang="en-IE"/>
          </a:p>
        </p:txBody>
      </p:sp>
    </p:spTree>
    <p:extLst>
      <p:ext uri="{BB962C8B-B14F-4D97-AF65-F5344CB8AC3E}">
        <p14:creationId xmlns:p14="http://schemas.microsoft.com/office/powerpoint/2010/main" val="14503241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However, there are 3</a:t>
            </a:r>
            <a:r>
              <a:rPr lang="en-IE" baseline="0" dirty="0" smtClean="0"/>
              <a:t> major limitations to the procedure that prevent it being more widely available for people with Type 1 D. There is a shortage of donor islets, because more than one donor pancreas is needed for each patient. Transplanting islets inside the vascular system of the liver causes massive cell loss due to the concentration of toxins in this organ and also due to an inflammatory reaction that occurs when islets come </a:t>
            </a:r>
            <a:r>
              <a:rPr lang="en-IE" baseline="0" dirty="0" err="1" smtClean="0"/>
              <a:t>ito</a:t>
            </a:r>
            <a:r>
              <a:rPr lang="en-IE" baseline="0" dirty="0" smtClean="0"/>
              <a:t> direct contact with the bloodstream. This instant inflammatory reaction can cause 50% of islets to be immediately lost. Finally, the need for immunosuppression and the associated side effects outweigh the benefit of the therapy, except for those who really can’t manage their diabetes with insulin injections. These limitations need to be overcome if islet transplantation is to become the standard therapy for t1D.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16</a:t>
            </a:fld>
            <a:endParaRPr lang="en-IE"/>
          </a:p>
        </p:txBody>
      </p:sp>
    </p:spTree>
    <p:extLst>
      <p:ext uri="{BB962C8B-B14F-4D97-AF65-F5344CB8AC3E}">
        <p14:creationId xmlns:p14="http://schemas.microsoft.com/office/powerpoint/2010/main" val="2108183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DRIVE</a:t>
            </a:r>
            <a:r>
              <a:rPr lang="en-IE" baseline="0" dirty="0" smtClean="0"/>
              <a:t> implant is made up of three main technologies. The first is B-Gel. This is a gel which will be used to encapsulate the islets. It can be delivered by injection as a viscous liquid and will form a gel when it reaches the engraftment site.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18</a:t>
            </a:fld>
            <a:endParaRPr lang="en-IE"/>
          </a:p>
        </p:txBody>
      </p:sp>
    </p:spTree>
    <p:extLst>
      <p:ext uri="{BB962C8B-B14F-4D97-AF65-F5344CB8AC3E}">
        <p14:creationId xmlns:p14="http://schemas.microsoft.com/office/powerpoint/2010/main" val="2786426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Beta gel is composed</a:t>
            </a:r>
            <a:r>
              <a:rPr lang="en-IE" baseline="0" dirty="0" smtClean="0"/>
              <a:t> of materials found naturally in the extracellular matrix that surrounds normal pancreatic islets and so is biocompatible. We are adding proteins which are highly expressed in native pancreatic tissue to the B-Gel, so that the islets will feel at home in the gel, with the molecular cues they need to function. We are also adding oxygen producing particles to the gel to keep the islets alive during the initial engraftment period, before the blood supply grows into the implant. B-gel will support the islets in 3D and protect them from direct contact with the blood, thus limiting the inflammatory islet loss.</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19</a:t>
            </a:fld>
            <a:endParaRPr lang="en-IE"/>
          </a:p>
        </p:txBody>
      </p:sp>
    </p:spTree>
    <p:extLst>
      <p:ext uri="{BB962C8B-B14F-4D97-AF65-F5344CB8AC3E}">
        <p14:creationId xmlns:p14="http://schemas.microsoft.com/office/powerpoint/2010/main" val="16445877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gel is thick enough to provide good spacing to the islets, so they don’t all sink to the bottom and clump together</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20</a:t>
            </a:fld>
            <a:endParaRPr lang="en-IE"/>
          </a:p>
        </p:txBody>
      </p:sp>
    </p:spTree>
    <p:extLst>
      <p:ext uri="{BB962C8B-B14F-4D97-AF65-F5344CB8AC3E}">
        <p14:creationId xmlns:p14="http://schemas.microsoft.com/office/powerpoint/2010/main" val="3452546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a:t>
            </a:r>
            <a:r>
              <a:rPr lang="en-IE" baseline="0" dirty="0" smtClean="0"/>
              <a:t> DRIVE Project aims to design smart biomaterial implants to improve a currently available therapy for type 1 diabetes called pancreatic islet transplant therapy. In this therapy islands of hormone-producing cells called pancreatic islets are purified from donor pancreases and transplanted into the patients liver, where they engraft in the small blood vessels and produce the hormones that control blood sugar, essentially reversing the patients diabetes. However, there are a number of challenges associated with this therapy, which have so far limited its use to the most severe type 1 diabetics, who are unable to control their disease effectively with insulin injections. The DRIVE project aims to develop biomaterial technologies which will overcome these problems, and enable islet transplant therapy for all insulin-dependent diabetes patients.</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2</a:t>
            </a:fld>
            <a:endParaRPr lang="en-IE"/>
          </a:p>
        </p:txBody>
      </p:sp>
    </p:spTree>
    <p:extLst>
      <p:ext uri="{BB962C8B-B14F-4D97-AF65-F5344CB8AC3E}">
        <p14:creationId xmlns:p14="http://schemas.microsoft.com/office/powerpoint/2010/main" val="245333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Beta-Shell is the second part of the DRIVE implant, and it is a biocompatible shell that will protect the islets in B-Gel from the body’s immune system.</a:t>
            </a:r>
            <a:r>
              <a:rPr lang="en-IE" baseline="0" dirty="0" smtClean="0"/>
              <a:t> We don’t yet have a picture of the B-Shell as it is still in development, but here is a competitor technology from </a:t>
            </a:r>
            <a:r>
              <a:rPr lang="en-IE" baseline="0" dirty="0" err="1" smtClean="0"/>
              <a:t>Viacyte</a:t>
            </a:r>
            <a:r>
              <a:rPr lang="en-IE" baseline="0" dirty="0" smtClean="0"/>
              <a:t> to give you an idea. 2 strategies for immune protection are currently under development for B-Shell. The first is a selective membrane which will keep immune cells out, but let glucose and insulin to pass through. The second is the delivery of small doses of immune suppression locally, which will protect the graft from the immune system without compromising the patient’s overall immunity. B-Shell will be engineered to encourage rapid vascularisation, so that the islets inside will quickly be supplied with the nutrients they need. Also, B-Shell will be fully retrievable, which is an important consideration for the testing of stem-cells as a renewable source of insulin-producing cells.</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21</a:t>
            </a:fld>
            <a:endParaRPr lang="en-IE"/>
          </a:p>
        </p:txBody>
      </p:sp>
    </p:spTree>
    <p:extLst>
      <p:ext uri="{BB962C8B-B14F-4D97-AF65-F5344CB8AC3E}">
        <p14:creationId xmlns:p14="http://schemas.microsoft.com/office/powerpoint/2010/main" val="1896319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a:t>
            </a:r>
            <a:r>
              <a:rPr lang="en-IE" baseline="0" dirty="0" smtClean="0"/>
              <a:t> third part of the B-System is the B-Catheter, or B-Cath. This will be a custom designed catheter for minimally invasive delivery and filling of B-Shell with the B-Gel. Medical device multinational BSL, a world leader in catheter design, are leading the development of B-Cath. Here is a picture of a similar technology that they have developed for a different application. The B-</a:t>
            </a:r>
            <a:r>
              <a:rPr lang="en-IE" baseline="0" dirty="0" err="1" smtClean="0"/>
              <a:t>Cath</a:t>
            </a:r>
            <a:r>
              <a:rPr lang="en-IE" baseline="0" dirty="0" smtClean="0"/>
              <a:t> will be developed and tested within the scope of the DRIVE project. So in summary Islets will be encapsulated in B-Gel, and delivered to the engraftment site in B-Shell using B-Cath.</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22</a:t>
            </a:fld>
            <a:endParaRPr lang="en-IE"/>
          </a:p>
        </p:txBody>
      </p:sp>
    </p:spTree>
    <p:extLst>
      <p:ext uri="{BB962C8B-B14F-4D97-AF65-F5344CB8AC3E}">
        <p14:creationId xmlns:p14="http://schemas.microsoft.com/office/powerpoint/2010/main" val="730426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As well as these 3 main technologies, DRIVE partners will also be developing the following technologies, all of which will contribute to the improvement of islet transplantation therapy. You will hear more about adult stem cell sources of insulin producing B-cells from the next speaker, but just to mention that two</a:t>
            </a:r>
            <a:r>
              <a:rPr lang="en-IE" baseline="0" dirty="0" smtClean="0"/>
              <a:t> partners in DRIVE are also working on a renewable cell source that can be grown in the lab, so we don’t have to rely on donor pancreases, which are in short supply. </a:t>
            </a:r>
            <a:r>
              <a:rPr lang="en-IE" baseline="0" dirty="0" err="1" smtClean="0"/>
              <a:t>Abiel</a:t>
            </a:r>
            <a:r>
              <a:rPr lang="en-IE" baseline="0" dirty="0" smtClean="0"/>
              <a:t> are experts in enzyme technology and are developing custom recombinant enzymes and culture systems to increase the yield of islets that can be harvested from donor pancreases. Our pharmaceutical experts from the Netherlands are developing controlled release </a:t>
            </a:r>
            <a:r>
              <a:rPr lang="en-IE" baseline="0" dirty="0" err="1" smtClean="0"/>
              <a:t>microparticles</a:t>
            </a:r>
            <a:r>
              <a:rPr lang="en-IE" baseline="0" dirty="0" smtClean="0"/>
              <a:t>, to target drug delivery to the engraftment site within the body. Finally tissue engineering experts from Tubingen are developing 3D in vitro test systems which mimic the human pancreas environment. These test systems, which will be grown in the lab, will be used to test our other technologies, reducing the needs for animal experimentation in the project.</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23</a:t>
            </a:fld>
            <a:endParaRPr lang="en-IE"/>
          </a:p>
        </p:txBody>
      </p:sp>
    </p:spTree>
    <p:extLst>
      <p:ext uri="{BB962C8B-B14F-4D97-AF65-F5344CB8AC3E}">
        <p14:creationId xmlns:p14="http://schemas.microsoft.com/office/powerpoint/2010/main" val="1593776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So first, let me just give you a bit of background on Diabetes. Diabetes is a global pandemic, a huge health problem all over the world. In 2015 the IDF estimated</a:t>
            </a:r>
            <a:r>
              <a:rPr lang="en-IE" baseline="0" dirty="0" smtClean="0"/>
              <a:t> that there were 415 million people with diabetes, and this figure is expected to increase to 642 million by 2040. In Europe alone there are 60 million people with diabetes. Diabetes killed 5 million people in 2015. To put that into context, that is 1.4 million more people than died from AIDS, TB and Malaria combined!</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3</a:t>
            </a:fld>
            <a:endParaRPr lang="en-IE"/>
          </a:p>
        </p:txBody>
      </p:sp>
    </p:spTree>
    <p:extLst>
      <p:ext uri="{BB962C8B-B14F-4D97-AF65-F5344CB8AC3E}">
        <p14:creationId xmlns:p14="http://schemas.microsoft.com/office/powerpoint/2010/main" val="2615746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There are 2 main types of diabetes. Type 1 diabetes is an autoimmune disease that is usually diagnosed in children</a:t>
            </a:r>
            <a:r>
              <a:rPr lang="en-IE" baseline="0" dirty="0" smtClean="0"/>
              <a:t> or young adults. Some environmental trigger causes your body’s own immune system to attack and destroy the insulin producing B-cells in the pancreas, resulting in a total absence of insulin. The function of insulin is simply to take glucose out of your bloodstream and deposit it in your muscles and liver as an energy store. As you need insulin to survive, the treatment for T1D involves insulin replacement therapy via injections. This type represents 10-15% of diabetics or 40-60 million people and is not currently preventable. </a:t>
            </a:r>
          </a:p>
          <a:p>
            <a:r>
              <a:rPr lang="en-IE" baseline="0" dirty="0" smtClean="0"/>
              <a:t>In type 2 diabetes you are producing insulin, but you are not producing enough to keep your blood sugars in the normal range and the insulin you are producing doesn’t work as well as it should. In type 2 diabetes you are genetically predisposed from birth to insulin resistance, so you need to produce more insulin than a non-diabetic person to keep your blood sugars normal. Over time this makes the beta-cells tired and they can fail and die off, leading to type 2 diabetes. If you are overweight or obese, it makes you more insulin resistant, and more likely to develop T2D. This type is preventable with a good diet and lifestyle and represents 85-90% of diabetics or 350-375 million people. </a:t>
            </a:r>
          </a:p>
          <a:p>
            <a:r>
              <a:rPr lang="en-IE" baseline="0" dirty="0" smtClean="0"/>
              <a:t>In DRIVE we are focusing on T1D as that is the patients most in need of insulin replacement.</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4</a:t>
            </a:fld>
            <a:endParaRPr lang="en-IE"/>
          </a:p>
        </p:txBody>
      </p:sp>
    </p:spTree>
    <p:extLst>
      <p:ext uri="{BB962C8B-B14F-4D97-AF65-F5344CB8AC3E}">
        <p14:creationId xmlns:p14="http://schemas.microsoft.com/office/powerpoint/2010/main" val="1142887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It is not fully understood what triggers the autoimmune reaction in T1D, but the best guess</a:t>
            </a:r>
            <a:r>
              <a:rPr lang="en-IE" baseline="0" dirty="0" smtClean="0"/>
              <a:t> is that a viral infection induces it in people who are genetically predisposed. This quickly leads to destruction of the B-cells and a total lack of insulin, so you need to administer insulin by injections every day for the rest of your life. The symptoms are increased hunger, thirst and need to urinate. It can cause weight loss and tiredness, blurred vision and it is easier to get infections.</a:t>
            </a:r>
            <a:r>
              <a:rPr lang="en-IE" dirty="0" smtClean="0"/>
              <a:t>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5</a:t>
            </a:fld>
            <a:endParaRPr lang="en-IE"/>
          </a:p>
        </p:txBody>
      </p:sp>
    </p:spTree>
    <p:extLst>
      <p:ext uri="{BB962C8B-B14F-4D97-AF65-F5344CB8AC3E}">
        <p14:creationId xmlns:p14="http://schemas.microsoft.com/office/powerpoint/2010/main" val="957883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Treatment of T1D is replacement of the lost insulin, usually</a:t>
            </a:r>
            <a:r>
              <a:rPr lang="en-IE" baseline="0" dirty="0" smtClean="0"/>
              <a:t> by injection. But blood sugar levels must be carefully monitored to ensure a precise balance between insulin and blood glucose. Too little insulin and the patient risks developing the complications associated with high blood sugar or hyperglycaemia, which we will look at next. Too much insulin and the patient develops low blood sugar or hypoglycaemia which can lead to acute neurological symptoms including dizziness, loss of consciousness and even coma.</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6</a:t>
            </a:fld>
            <a:endParaRPr lang="en-IE"/>
          </a:p>
        </p:txBody>
      </p:sp>
    </p:spTree>
    <p:extLst>
      <p:ext uri="{BB962C8B-B14F-4D97-AF65-F5344CB8AC3E}">
        <p14:creationId xmlns:p14="http://schemas.microsoft.com/office/powerpoint/2010/main" val="3370753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Over time, persistent</a:t>
            </a:r>
            <a:r>
              <a:rPr lang="en-IE" baseline="0" dirty="0" smtClean="0"/>
              <a:t> h</a:t>
            </a:r>
            <a:r>
              <a:rPr lang="en-IE" dirty="0" smtClean="0"/>
              <a:t>igh blood sugar or hyperglycaemia</a:t>
            </a:r>
            <a:r>
              <a:rPr lang="en-IE" baseline="0" dirty="0" smtClean="0"/>
              <a:t> causes damage to the blood vessels in the body. In the brain and heart this can lead to strokes and heart attacks. Damage to the small blood vessels in the eyes, called diabetic retinopathy, can lead to blindness. Damage to the kidneys blood vessels causes diabetic nephropathy, the leading cause of renal disease. Damage to the small blood vessels surrounding nerves can lead to neuropathy: nerve damage which can cause numbness and tingling in your limbs and can even lead to amputation as a result of infected foot wounds and sores that won’t heal.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7</a:t>
            </a:fld>
            <a:endParaRPr lang="en-IE"/>
          </a:p>
        </p:txBody>
      </p:sp>
    </p:spTree>
    <p:extLst>
      <p:ext uri="{BB962C8B-B14F-4D97-AF65-F5344CB8AC3E}">
        <p14:creationId xmlns:p14="http://schemas.microsoft.com/office/powerpoint/2010/main" val="1014227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Too much insulin </a:t>
            </a:r>
            <a:r>
              <a:rPr lang="en-IE" baseline="0" dirty="0" smtClean="0"/>
              <a:t>can lead to low blood sugar episodes or “hypos”. The autonomic symptoms are easy to recognise as we all get these symptoms when we are very hungry – sweating, shaking, palpitations. This is usually reversed very quickly by having something sugary to eat. However, if this doesn’t happen neurological symptoms can occur. The brain needs a constant supply or sugar in the blood stream and if it doesn’t get it then it’s very dangerous. First you become confused and have problems with talking, walking or even staying upright. If you still don’t get sugar you can get severe symptoms such as passing out, having a fit or slipping into a coma. In fact 4-10% of T1D deaths are attributed to hypoglycaemia. Worryingly, the more hypos you have, the more likely you are to have them, as the autonomic symptoms, the shaking, the sweating, become less and less pronounced. This can lead over time to hypoglycaemia unawareness, where you do not get any autonomic symptoms and can pass out without warning. This is very frightening and frustrating for the patient, and as well as causing distress and embarrassment, can also have effects on day to day quality of life. For example, people with hypo unawareness can’t get insured to drive, so they can’t work jobs that involve driving. It’s also less likely that these patients will maintain optimal blood sugar levels, for fear of using too much insulin and getting hypos.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8</a:t>
            </a:fld>
            <a:endParaRPr lang="en-IE"/>
          </a:p>
        </p:txBody>
      </p:sp>
    </p:spTree>
    <p:extLst>
      <p:ext uri="{BB962C8B-B14F-4D97-AF65-F5344CB8AC3E}">
        <p14:creationId xmlns:p14="http://schemas.microsoft.com/office/powerpoint/2010/main" val="120813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Treatment</a:t>
            </a:r>
            <a:r>
              <a:rPr lang="en-IE" baseline="0" dirty="0" smtClean="0"/>
              <a:t> for T1D is insulin replacement therapy. The simplest treatment, but one that is still very effective is the administration of insulin injections. You inject slow acting insulin in the morning and the evening, and then top up with bolus injections of fast acting insulin at meal times. Blood sugar must be monitored by finger prick measurements using a glucometer for accurate insulin dosing and to prevent hypos. </a:t>
            </a:r>
            <a:endParaRPr lang="en-IE" dirty="0"/>
          </a:p>
        </p:txBody>
      </p:sp>
      <p:sp>
        <p:nvSpPr>
          <p:cNvPr id="4" name="Slide Number Placeholder 3"/>
          <p:cNvSpPr>
            <a:spLocks noGrp="1"/>
          </p:cNvSpPr>
          <p:nvPr>
            <p:ph type="sldNum" sz="quarter" idx="10"/>
          </p:nvPr>
        </p:nvSpPr>
        <p:spPr/>
        <p:txBody>
          <a:bodyPr/>
          <a:lstStyle/>
          <a:p>
            <a:fld id="{72991D6D-9F79-43C0-9BC8-E2AF77437FA2}" type="slidenum">
              <a:rPr lang="en-IE" smtClean="0"/>
              <a:t>9</a:t>
            </a:fld>
            <a:endParaRPr lang="en-IE"/>
          </a:p>
        </p:txBody>
      </p:sp>
    </p:spTree>
    <p:extLst>
      <p:ext uri="{BB962C8B-B14F-4D97-AF65-F5344CB8AC3E}">
        <p14:creationId xmlns:p14="http://schemas.microsoft.com/office/powerpoint/2010/main" val="303298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p:spPr>
        <p:txBody>
          <a:bodyPr/>
          <a:lstStyle>
            <a:lvl1pPr marL="0" indent="0" algn="ctr">
              <a:buNone/>
              <a:defRPr baseline="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IE" dirty="0"/>
          </a:p>
        </p:txBody>
      </p:sp>
      <p:sp>
        <p:nvSpPr>
          <p:cNvPr id="11" name="Title 10"/>
          <p:cNvSpPr>
            <a:spLocks noGrp="1"/>
          </p:cNvSpPr>
          <p:nvPr>
            <p:ph type="title"/>
          </p:nvPr>
        </p:nvSpPr>
        <p:spPr/>
        <p:txBody>
          <a:bodyPr/>
          <a:lstStyle/>
          <a:p>
            <a:r>
              <a:rPr lang="en-US" smtClean="0"/>
              <a:t>Click to edit Master title style</a:t>
            </a:r>
            <a:endParaRPr lang="en-IE"/>
          </a:p>
        </p:txBody>
      </p:sp>
      <p:sp>
        <p:nvSpPr>
          <p:cNvPr id="14" name="Text Placeholder 13"/>
          <p:cNvSpPr>
            <a:spLocks noGrp="1"/>
          </p:cNvSpPr>
          <p:nvPr>
            <p:ph type="body" sz="quarter" idx="10"/>
          </p:nvPr>
        </p:nvSpPr>
        <p:spPr>
          <a:xfrm>
            <a:off x="1042988" y="2060575"/>
            <a:ext cx="7058025" cy="1584325"/>
          </a:xfrm>
        </p:spPr>
        <p:txBody>
          <a:bodyPr/>
          <a:lstStyle/>
          <a:p>
            <a:pPr lvl="0"/>
            <a:r>
              <a:rPr lang="en-US" dirty="0" smtClean="0"/>
              <a:t>Click to edit Master text styles</a:t>
            </a:r>
          </a:p>
        </p:txBody>
      </p:sp>
    </p:spTree>
    <p:extLst>
      <p:ext uri="{BB962C8B-B14F-4D97-AF65-F5344CB8AC3E}">
        <p14:creationId xmlns:p14="http://schemas.microsoft.com/office/powerpoint/2010/main" val="146861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5A5914D-7425-4668-90EC-3C6443E42A2C}" type="datetimeFigureOut">
              <a:rPr lang="en-IE" smtClean="0"/>
              <a:pPr/>
              <a:t>03/10/2016</a:t>
            </a:fld>
            <a:endParaRPr lang="en-IE"/>
          </a:p>
        </p:txBody>
      </p:sp>
      <p:sp>
        <p:nvSpPr>
          <p:cNvPr id="5" name="Footer Placeholder 4"/>
          <p:cNvSpPr>
            <a:spLocks noGrp="1"/>
          </p:cNvSpPr>
          <p:nvPr>
            <p:ph type="ftr" sz="quarter" idx="11"/>
          </p:nvPr>
        </p:nvSpPr>
        <p:spPr/>
        <p:txBody>
          <a:bodyPr/>
          <a:lstStyle/>
          <a:p>
            <a:endParaRPr lang="en-IE"/>
          </a:p>
        </p:txBody>
      </p:sp>
      <p:pic>
        <p:nvPicPr>
          <p:cNvPr id="7"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887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5A5914D-7425-4668-90EC-3C6443E42A2C}" type="datetimeFigureOut">
              <a:rPr lang="en-IE" smtClean="0"/>
              <a:pPr/>
              <a:t>03/10/2016</a:t>
            </a:fld>
            <a:endParaRPr lang="en-IE"/>
          </a:p>
        </p:txBody>
      </p:sp>
      <p:sp>
        <p:nvSpPr>
          <p:cNvPr id="5" name="Footer Placeholder 4"/>
          <p:cNvSpPr>
            <a:spLocks noGrp="1"/>
          </p:cNvSpPr>
          <p:nvPr>
            <p:ph type="ftr" sz="quarter" idx="11"/>
          </p:nvPr>
        </p:nvSpPr>
        <p:spPr/>
        <p:txBody>
          <a:bodyPr/>
          <a:lstStyle/>
          <a:p>
            <a:endParaRPr lang="en-IE"/>
          </a:p>
        </p:txBody>
      </p:sp>
      <p:pic>
        <p:nvPicPr>
          <p:cNvPr id="7"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4107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IE" dirty="0"/>
          </a:p>
        </p:txBody>
      </p:sp>
      <p:sp>
        <p:nvSpPr>
          <p:cNvPr id="3" name="Content Placeholder 2"/>
          <p:cNvSpPr>
            <a:spLocks noGrp="1"/>
          </p:cNvSpPr>
          <p:nvPr>
            <p:ph idx="1"/>
          </p:nvPr>
        </p:nvSpPr>
        <p:spPr/>
        <p:txBody>
          <a:bodyPr/>
          <a:lstStyle>
            <a:lvl2pPr>
              <a:defRPr>
                <a:solidFill>
                  <a:srgbClr val="000000"/>
                </a:solidFill>
              </a:defRPr>
            </a:lvl2pPr>
            <a:lvl4pPr>
              <a:defRPr>
                <a:solidFill>
                  <a:srgbClr val="000000"/>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lvl1pPr>
              <a:defRPr>
                <a:solidFill>
                  <a:srgbClr val="000000"/>
                </a:solidFill>
              </a:defRPr>
            </a:lvl1pPr>
          </a:lstStyle>
          <a:p>
            <a:fld id="{85A5914D-7425-4668-90EC-3C6443E42A2C}" type="datetimeFigureOut">
              <a:rPr lang="en-IE" smtClean="0"/>
              <a:pPr/>
              <a:t>03/10/2016</a:t>
            </a:fld>
            <a:endParaRPr lang="en-IE"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IE" dirty="0"/>
          </a:p>
        </p:txBody>
      </p:sp>
      <p:pic>
        <p:nvPicPr>
          <p:cNvPr id="7"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9640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n-US" dirty="0" smtClean="0"/>
              <a:t>Click to edit Master title style</a:t>
            </a:r>
            <a:endParaRPr lang="en-IE"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lvl1pPr>
              <a:defRPr>
                <a:solidFill>
                  <a:srgbClr val="000000"/>
                </a:solidFill>
              </a:defRPr>
            </a:lvl1pPr>
          </a:lstStyle>
          <a:p>
            <a:fld id="{85A5914D-7425-4668-90EC-3C6443E42A2C}" type="datetimeFigureOut">
              <a:rPr lang="en-IE" smtClean="0"/>
              <a:pPr/>
              <a:t>03/10/2016</a:t>
            </a:fld>
            <a:endParaRPr lang="en-IE" dirty="0"/>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IE" dirty="0"/>
          </a:p>
        </p:txBody>
      </p:sp>
      <p:pic>
        <p:nvPicPr>
          <p:cNvPr id="7"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994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IE"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lvl1pPr>
              <a:defRPr>
                <a:solidFill>
                  <a:srgbClr val="000000"/>
                </a:solidFill>
              </a:defRPr>
            </a:lvl1pPr>
          </a:lstStyle>
          <a:p>
            <a:fld id="{85A5914D-7425-4668-90EC-3C6443E42A2C}" type="datetimeFigureOut">
              <a:rPr lang="en-IE" smtClean="0"/>
              <a:pPr/>
              <a:t>03/10/2016</a:t>
            </a:fld>
            <a:endParaRPr lang="en-IE" dirty="0"/>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IE" dirty="0"/>
          </a:p>
        </p:txBody>
      </p:sp>
      <p:pic>
        <p:nvPicPr>
          <p:cNvPr id="8"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851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lvl1pPr>
              <a:defRPr>
                <a:solidFill>
                  <a:srgbClr val="000000"/>
                </a:solidFill>
              </a:defRPr>
            </a:lvl1pPr>
          </a:lstStyle>
          <a:p>
            <a:fld id="{85A5914D-7425-4668-90EC-3C6443E42A2C}" type="datetimeFigureOut">
              <a:rPr lang="en-IE" smtClean="0"/>
              <a:pPr/>
              <a:t>03/10/2016</a:t>
            </a:fld>
            <a:endParaRPr lang="en-IE" dirty="0"/>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IE" dirty="0"/>
          </a:p>
        </p:txBody>
      </p:sp>
      <p:pic>
        <p:nvPicPr>
          <p:cNvPr id="11"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5145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lvl1pPr>
              <a:defRPr>
                <a:solidFill>
                  <a:srgbClr val="000000"/>
                </a:solidFill>
              </a:defRPr>
            </a:lvl1pPr>
          </a:lstStyle>
          <a:p>
            <a:fld id="{85A5914D-7425-4668-90EC-3C6443E42A2C}" type="datetimeFigureOut">
              <a:rPr lang="en-IE" smtClean="0"/>
              <a:pPr/>
              <a:t>03/10/2016</a:t>
            </a:fld>
            <a:endParaRPr lang="en-IE" dirty="0"/>
          </a:p>
        </p:txBody>
      </p:sp>
      <p:sp>
        <p:nvSpPr>
          <p:cNvPr id="4" name="Footer Placeholder 3"/>
          <p:cNvSpPr>
            <a:spLocks noGrp="1"/>
          </p:cNvSpPr>
          <p:nvPr>
            <p:ph type="ftr" sz="quarter" idx="11"/>
          </p:nvPr>
        </p:nvSpPr>
        <p:spPr/>
        <p:txBody>
          <a:bodyPr/>
          <a:lstStyle>
            <a:lvl1pPr>
              <a:defRPr>
                <a:solidFill>
                  <a:srgbClr val="000000"/>
                </a:solidFill>
              </a:defRPr>
            </a:lvl1pPr>
          </a:lstStyle>
          <a:p>
            <a:endParaRPr lang="en-IE" dirty="0"/>
          </a:p>
        </p:txBody>
      </p:sp>
      <p:pic>
        <p:nvPicPr>
          <p:cNvPr id="6"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428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04792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85A5914D-7425-4668-90EC-3C6443E42A2C}" type="datetimeFigureOut">
              <a:rPr lang="en-IE" smtClean="0"/>
              <a:pPr/>
              <a:t>03/10/2016</a:t>
            </a:fld>
            <a:endParaRPr lang="en-IE"/>
          </a:p>
        </p:txBody>
      </p:sp>
      <p:sp>
        <p:nvSpPr>
          <p:cNvPr id="6" name="Footer Placeholder 5"/>
          <p:cNvSpPr>
            <a:spLocks noGrp="1"/>
          </p:cNvSpPr>
          <p:nvPr>
            <p:ph type="ftr" sz="quarter" idx="11"/>
          </p:nvPr>
        </p:nvSpPr>
        <p:spPr/>
        <p:txBody>
          <a:bodyPr/>
          <a:lstStyle/>
          <a:p>
            <a:endParaRPr lang="en-IE"/>
          </a:p>
        </p:txBody>
      </p:sp>
      <p:pic>
        <p:nvPicPr>
          <p:cNvPr id="8"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77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A5914D-7425-4668-90EC-3C6443E42A2C}" type="datetimeFigureOut">
              <a:rPr lang="en-IE" smtClean="0"/>
              <a:pPr/>
              <a:t>03/10/2016</a:t>
            </a:fld>
            <a:endParaRPr lang="en-IE"/>
          </a:p>
        </p:txBody>
      </p:sp>
      <p:sp>
        <p:nvSpPr>
          <p:cNvPr id="6" name="Footer Placeholder 5"/>
          <p:cNvSpPr>
            <a:spLocks noGrp="1"/>
          </p:cNvSpPr>
          <p:nvPr>
            <p:ph type="ftr" sz="quarter" idx="11"/>
          </p:nvPr>
        </p:nvSpPr>
        <p:spPr/>
        <p:txBody>
          <a:bodyPr/>
          <a:lstStyle/>
          <a:p>
            <a:endParaRPr lang="en-IE"/>
          </a:p>
        </p:txBody>
      </p:sp>
      <p:pic>
        <p:nvPicPr>
          <p:cNvPr id="8" name="Picture 4" descr="C:\Users\liamburke\Dropbox\DRIVE PROJECT\Publicity folder\DRIVE LOGOS\DRIVE LOGOS\WEB\Drive-Logo-RGB-Web.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732240" y="6093296"/>
            <a:ext cx="2318544" cy="66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2821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8" name="Rectangle 7"/>
          <p:cNvSpPr/>
          <p:nvPr userDrawn="1"/>
        </p:nvSpPr>
        <p:spPr>
          <a:xfrm>
            <a:off x="0" y="-27384"/>
            <a:ext cx="9144000" cy="1473167"/>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fld id="{85A5914D-7425-4668-90EC-3C6443E42A2C}" type="datetimeFigureOut">
              <a:rPr lang="en-IE" smtClean="0"/>
              <a:pPr/>
              <a:t>03/10/2016</a:t>
            </a:fld>
            <a:endParaRPr lang="en-IE"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endParaRPr lang="en-IE" dirty="0"/>
          </a:p>
        </p:txBody>
      </p:sp>
    </p:spTree>
    <p:extLst>
      <p:ext uri="{BB962C8B-B14F-4D97-AF65-F5344CB8AC3E}">
        <p14:creationId xmlns:p14="http://schemas.microsoft.com/office/powerpoint/2010/main" val="111558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rgbClr val="000000"/>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ie/url?sa=i&amp;rct=j&amp;q=&amp;esrc=s&amp;source=images&amp;cd=&amp;cad=rja&amp;uact=8&amp;ved=0ahUKEwjel_TvtpvPAhUGcRQKHToSDVkQjRwIBw&amp;url=http://www.mybwmc.org/library/28/000252&amp;bvm=bv.133178914,d.ZGg&amp;psig=AFQjCNHURLySyUh2zQxrGC-24ICzWvq5pw&amp;ust=147437439202606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5.png"/><Relationship Id="rId5" Type="http://schemas.openxmlformats.org/officeDocument/2006/relationships/notesSlide" Target="../notesSlides/notesSlide19.xml"/><Relationship Id="rId4"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5.gif"/><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1.png"/><Relationship Id="rId3" Type="http://schemas.openxmlformats.org/officeDocument/2006/relationships/image" Target="../media/image47.jpeg"/><Relationship Id="rId7" Type="http://schemas.openxmlformats.org/officeDocument/2006/relationships/image" Target="../media/image38.png"/><Relationship Id="rId12" Type="http://schemas.openxmlformats.org/officeDocument/2006/relationships/image" Target="../media/image50.png"/><Relationship Id="rId17" Type="http://schemas.openxmlformats.org/officeDocument/2006/relationships/image" Target="../media/image52.png"/><Relationship Id="rId2" Type="http://schemas.openxmlformats.org/officeDocument/2006/relationships/image" Target="../media/image30.jpeg"/><Relationship Id="rId16"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4.png"/><Relationship Id="rId5" Type="http://schemas.openxmlformats.org/officeDocument/2006/relationships/image" Target="../media/image49.png"/><Relationship Id="rId15" Type="http://schemas.openxmlformats.org/officeDocument/2006/relationships/image" Target="../media/image51.png"/><Relationship Id="rId10" Type="http://schemas.openxmlformats.org/officeDocument/2006/relationships/image" Target="../media/image41.png"/><Relationship Id="rId4" Type="http://schemas.openxmlformats.org/officeDocument/2006/relationships/image" Target="../media/image48.jpeg"/><Relationship Id="rId9" Type="http://schemas.openxmlformats.org/officeDocument/2006/relationships/image" Target="../media/image43.png"/><Relationship Id="rId14" Type="http://schemas.openxmlformats.org/officeDocument/2006/relationships/image" Target="../media/image45.gif"/></Relationships>
</file>

<file path=ppt/slides/_rels/slide2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www.drive-project.eu/" TargetMode="External"/><Relationship Id="rId3" Type="http://schemas.openxmlformats.org/officeDocument/2006/relationships/image" Target="../media/image43.png"/><Relationship Id="rId7" Type="http://schemas.openxmlformats.org/officeDocument/2006/relationships/image" Target="../media/image57.jpeg"/><Relationship Id="rId2" Type="http://schemas.openxmlformats.org/officeDocument/2006/relationships/image" Target="../media/image4.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hyperlink" Target="http://www.facebook.com/DRIVEforDiabete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hyperlink" Target="http://www.google.ie/url?sa=i&amp;rct=j&amp;q=&amp;esrc=s&amp;source=images&amp;cd=&amp;cad=rja&amp;uact=8&amp;ved=0ahUKEwjl_-2RjpTPAhUCfhoKHdXqAysQjRwIBw&amp;url=http://libbylangrana2photography.blogspot.com/2013/02/diagrams-of-human-body-inspiration.html&amp;bvm=bv.133053837,d.ZGg&amp;psig=AFQjCNHY_Kd-QJUg4LghycUr45UfQoDuWQ&amp;ust=1474122856870247" TargetMode="External"/><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File:Glukometr_OT.jp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PCover_05091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6"/>
          <p:cNvSpPr txBox="1">
            <a:spLocks noChangeArrowheads="1"/>
          </p:cNvSpPr>
          <p:nvPr/>
        </p:nvSpPr>
        <p:spPr bwMode="auto">
          <a:xfrm>
            <a:off x="2576513" y="4707721"/>
            <a:ext cx="58896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rgbClr val="E11923"/>
              </a:buClr>
              <a:buFont typeface="Arial" pitchFamily="34" charset="0"/>
              <a:buChar char="•"/>
              <a:defRPr>
                <a:solidFill>
                  <a:schemeClr val="tx1"/>
                </a:solidFill>
                <a:latin typeface="Arial" pitchFamily="34" charset="0"/>
                <a:ea typeface="ＭＳ Ｐゴシック" pitchFamily="34" charset="-128"/>
                <a:cs typeface="Arial" pitchFamily="34" charset="0"/>
              </a:defRPr>
            </a:lvl1pPr>
            <a:lvl2pPr marL="37931725" indent="-37474525">
              <a:spcBef>
                <a:spcPct val="20000"/>
              </a:spcBef>
              <a:buFont typeface="Arial" pitchFamily="34" charset="0"/>
              <a:buChar char="–"/>
              <a:defRPr sz="2800">
                <a:solidFill>
                  <a:schemeClr val="tx1"/>
                </a:solidFill>
                <a:latin typeface="Calibri" pitchFamily="34" charset="0"/>
                <a:ea typeface="ＭＳ Ｐゴシック" pitchFamily="34" charset="-128"/>
                <a:cs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cs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9pPr>
          </a:lstStyle>
          <a:p>
            <a:pPr eaLnBrk="1" hangingPunct="1">
              <a:spcBef>
                <a:spcPct val="0"/>
              </a:spcBef>
              <a:buClrTx/>
              <a:buFontTx/>
              <a:buNone/>
            </a:pPr>
            <a:r>
              <a:rPr lang="en-IE" altLang="en-US" sz="2800" b="1" dirty="0">
                <a:solidFill>
                  <a:schemeClr val="bg1"/>
                </a:solidFill>
              </a:rPr>
              <a:t>DRIVE </a:t>
            </a:r>
            <a:r>
              <a:rPr lang="en-IE" altLang="en-US" sz="2800" b="1" dirty="0" smtClean="0">
                <a:solidFill>
                  <a:schemeClr val="bg1"/>
                </a:solidFill>
              </a:rPr>
              <a:t>– Smart living implants to 		reverse diabetes</a:t>
            </a:r>
          </a:p>
          <a:p>
            <a:pPr eaLnBrk="1" hangingPunct="1">
              <a:spcBef>
                <a:spcPct val="0"/>
              </a:spcBef>
              <a:buClrTx/>
              <a:buFontTx/>
              <a:buNone/>
            </a:pPr>
            <a:r>
              <a:rPr lang="en-IE" altLang="en-US" sz="2000" dirty="0" smtClean="0">
                <a:solidFill>
                  <a:schemeClr val="bg1"/>
                </a:solidFill>
              </a:rPr>
              <a:t>Dr Liam Burke</a:t>
            </a:r>
            <a:r>
              <a:rPr lang="en-IE" altLang="en-US" sz="2000" b="1" dirty="0" smtClean="0">
                <a:solidFill>
                  <a:schemeClr val="bg1"/>
                </a:solidFill>
              </a:rPr>
              <a:t>, </a:t>
            </a:r>
            <a:r>
              <a:rPr lang="en-IE" altLang="en-US" sz="2000" dirty="0" smtClean="0">
                <a:solidFill>
                  <a:schemeClr val="bg1"/>
                </a:solidFill>
              </a:rPr>
              <a:t>UPV/EHU, October 3</a:t>
            </a:r>
            <a:r>
              <a:rPr lang="en-IE" altLang="en-US" sz="2000" baseline="30000" dirty="0" smtClean="0">
                <a:solidFill>
                  <a:schemeClr val="bg1"/>
                </a:solidFill>
              </a:rPr>
              <a:t>rd</a:t>
            </a:r>
            <a:r>
              <a:rPr lang="en-IE" altLang="en-US" sz="2000" dirty="0" smtClean="0">
                <a:solidFill>
                  <a:schemeClr val="bg1"/>
                </a:solidFill>
              </a:rPr>
              <a:t> 2016</a:t>
            </a:r>
            <a:endParaRPr lang="en-IE" altLang="en-US" sz="2000" dirty="0">
              <a:solidFill>
                <a:schemeClr val="bg1"/>
              </a:solidFill>
            </a:endParaRPr>
          </a:p>
        </p:txBody>
      </p:sp>
      <p:sp>
        <p:nvSpPr>
          <p:cNvPr id="3076" name="TextBox 3"/>
          <p:cNvSpPr txBox="1">
            <a:spLocks noChangeArrowheads="1"/>
          </p:cNvSpPr>
          <p:nvPr/>
        </p:nvSpPr>
        <p:spPr bwMode="auto">
          <a:xfrm>
            <a:off x="4787900" y="144463"/>
            <a:ext cx="41973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E11923"/>
              </a:buClr>
              <a:buFont typeface="Arial" pitchFamily="34" charset="0"/>
              <a:buChar char="•"/>
              <a:defRPr>
                <a:solidFill>
                  <a:schemeClr val="tx1"/>
                </a:solidFill>
                <a:latin typeface="Arial" pitchFamily="34" charset="0"/>
                <a:ea typeface="ＭＳ Ｐゴシック" pitchFamily="34" charset="-128"/>
                <a:cs typeface="Arial" pitchFamily="34" charset="0"/>
              </a:defRPr>
            </a:lvl1pPr>
            <a:lvl2pPr marL="37931725" indent="-37474525">
              <a:spcBef>
                <a:spcPct val="20000"/>
              </a:spcBef>
              <a:buFont typeface="Arial" pitchFamily="34" charset="0"/>
              <a:buChar char="–"/>
              <a:defRPr sz="2800">
                <a:solidFill>
                  <a:schemeClr val="tx1"/>
                </a:solidFill>
                <a:latin typeface="Calibri" pitchFamily="34" charset="0"/>
                <a:ea typeface="ＭＳ Ｐゴシック" pitchFamily="34" charset="-128"/>
                <a:cs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cs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9pPr>
          </a:lstStyle>
          <a:p>
            <a:pPr algn="r" eaLnBrk="1" hangingPunct="1">
              <a:spcBef>
                <a:spcPct val="0"/>
              </a:spcBef>
              <a:buClrTx/>
              <a:buFontTx/>
              <a:buNone/>
            </a:pPr>
            <a:r>
              <a:rPr lang="en-IE" altLang="en-US" sz="900" b="1">
                <a:solidFill>
                  <a:schemeClr val="bg1"/>
                </a:solidFill>
              </a:rPr>
              <a:t>RCSI</a:t>
            </a:r>
            <a:r>
              <a:rPr lang="en-IE" altLang="en-US" sz="900">
                <a:solidFill>
                  <a:schemeClr val="bg1"/>
                </a:solidFill>
              </a:rPr>
              <a:t> Royal College of Surgeons in Ireland  </a:t>
            </a:r>
            <a:r>
              <a:rPr lang="en-IE" altLang="en-US" sz="900" i="1">
                <a:solidFill>
                  <a:schemeClr val="bg1"/>
                </a:solidFill>
              </a:rPr>
              <a:t>Coláiste Ríoga na Máinleá in Éirinn</a:t>
            </a:r>
          </a:p>
        </p:txBody>
      </p:sp>
    </p:spTree>
    <p:extLst>
      <p:ext uri="{BB962C8B-B14F-4D97-AF65-F5344CB8AC3E}">
        <p14:creationId xmlns:p14="http://schemas.microsoft.com/office/powerpoint/2010/main" val="1928765100"/>
      </p:ext>
    </p:extLst>
  </p:cSld>
  <p:clrMapOvr>
    <a:masterClrMapping/>
  </p:clrMapOvr>
  <p:transition spd="slow" advTm="30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Treatments for Type 1 Diabetes</a:t>
            </a:r>
            <a:br>
              <a:rPr lang="en-IE" dirty="0" smtClean="0"/>
            </a:br>
            <a:r>
              <a:rPr lang="en-IE" dirty="0" smtClean="0"/>
              <a:t>Pumps and artificial pancreas</a:t>
            </a:r>
            <a:endParaRPr lang="en-IE" dirty="0"/>
          </a:p>
        </p:txBody>
      </p:sp>
      <p:pic>
        <p:nvPicPr>
          <p:cNvPr id="5" name="Picture 4" descr="18035"/>
          <p:cNvPicPr>
            <a:picLocks noChangeAspect="1" noChangeArrowheads="1"/>
          </p:cNvPicPr>
          <p:nvPr/>
        </p:nvPicPr>
        <p:blipFill>
          <a:blip r:embed="rId3" cstate="print"/>
          <a:srcRect/>
          <a:stretch>
            <a:fillRect/>
          </a:stretch>
        </p:blipFill>
        <p:spPr bwMode="auto">
          <a:xfrm>
            <a:off x="827584" y="3000798"/>
            <a:ext cx="3461724" cy="3600400"/>
          </a:xfrm>
          <a:prstGeom prst="rect">
            <a:avLst/>
          </a:prstGeom>
          <a:noFill/>
          <a:ln w="9525">
            <a:noFill/>
            <a:miter lim="800000"/>
            <a:headEnd/>
            <a:tailEnd/>
          </a:ln>
        </p:spPr>
      </p:pic>
      <p:pic>
        <p:nvPicPr>
          <p:cNvPr id="7" name="Picture 4" descr="MiniMed.jpg"/>
          <p:cNvPicPr>
            <a:picLocks noChangeAspect="1" noChangeArrowheads="1"/>
          </p:cNvPicPr>
          <p:nvPr/>
        </p:nvPicPr>
        <p:blipFill>
          <a:blip r:embed="rId4" cstate="print"/>
          <a:srcRect/>
          <a:stretch>
            <a:fillRect/>
          </a:stretch>
        </p:blipFill>
        <p:spPr bwMode="auto">
          <a:xfrm>
            <a:off x="5580112" y="1628800"/>
            <a:ext cx="3131840" cy="2348880"/>
          </a:xfrm>
          <a:prstGeom prst="rect">
            <a:avLst/>
          </a:prstGeom>
          <a:noFill/>
          <a:ln w="9525">
            <a:noFill/>
            <a:miter lim="800000"/>
            <a:headEnd/>
            <a:tailEnd/>
          </a:ln>
        </p:spPr>
      </p:pic>
      <p:sp>
        <p:nvSpPr>
          <p:cNvPr id="8" name="TextBox 7"/>
          <p:cNvSpPr txBox="1"/>
          <p:nvPr/>
        </p:nvSpPr>
        <p:spPr>
          <a:xfrm>
            <a:off x="611560" y="1772816"/>
            <a:ext cx="5112568" cy="1200329"/>
          </a:xfrm>
          <a:prstGeom prst="rect">
            <a:avLst/>
          </a:prstGeom>
          <a:noFill/>
        </p:spPr>
        <p:txBody>
          <a:bodyPr wrap="square" rtlCol="0">
            <a:spAutoFit/>
          </a:bodyPr>
          <a:lstStyle/>
          <a:p>
            <a:r>
              <a:rPr lang="en-IE" dirty="0" smtClean="0"/>
              <a:t>Pros:</a:t>
            </a:r>
          </a:p>
          <a:p>
            <a:r>
              <a:rPr lang="en-IE" dirty="0" smtClean="0">
                <a:solidFill>
                  <a:srgbClr val="000000"/>
                </a:solidFill>
              </a:rPr>
              <a:t>Closely mimics physiological insulin release</a:t>
            </a:r>
          </a:p>
          <a:p>
            <a:r>
              <a:rPr lang="en-IE" dirty="0" smtClean="0">
                <a:solidFill>
                  <a:srgbClr val="000000"/>
                </a:solidFill>
              </a:rPr>
              <a:t>Automated – less invasive therapy</a:t>
            </a:r>
          </a:p>
          <a:p>
            <a:endParaRPr lang="en-IE" dirty="0"/>
          </a:p>
        </p:txBody>
      </p:sp>
      <p:sp>
        <p:nvSpPr>
          <p:cNvPr id="9" name="TextBox 8"/>
          <p:cNvSpPr txBox="1"/>
          <p:nvPr/>
        </p:nvSpPr>
        <p:spPr>
          <a:xfrm>
            <a:off x="4788024" y="4293096"/>
            <a:ext cx="5112568" cy="1754326"/>
          </a:xfrm>
          <a:prstGeom prst="rect">
            <a:avLst/>
          </a:prstGeom>
          <a:noFill/>
        </p:spPr>
        <p:txBody>
          <a:bodyPr wrap="square" rtlCol="0">
            <a:spAutoFit/>
          </a:bodyPr>
          <a:lstStyle/>
          <a:p>
            <a:r>
              <a:rPr lang="en-IE" dirty="0" smtClean="0"/>
              <a:t>Cons:</a:t>
            </a:r>
          </a:p>
          <a:p>
            <a:r>
              <a:rPr lang="en-IE" dirty="0" smtClean="0">
                <a:solidFill>
                  <a:srgbClr val="000000"/>
                </a:solidFill>
              </a:rPr>
              <a:t>Risk of infection</a:t>
            </a:r>
          </a:p>
          <a:p>
            <a:r>
              <a:rPr lang="en-IE" dirty="0" smtClean="0">
                <a:solidFill>
                  <a:srgbClr val="000000"/>
                </a:solidFill>
              </a:rPr>
              <a:t>Risk of mechanical failure/dislodgement</a:t>
            </a:r>
          </a:p>
          <a:p>
            <a:r>
              <a:rPr lang="en-IE" dirty="0" smtClean="0">
                <a:solidFill>
                  <a:srgbClr val="000000"/>
                </a:solidFill>
              </a:rPr>
              <a:t>Need to wear the devices</a:t>
            </a:r>
          </a:p>
          <a:p>
            <a:r>
              <a:rPr lang="en-IE" dirty="0" smtClean="0">
                <a:solidFill>
                  <a:srgbClr val="000000"/>
                </a:solidFill>
              </a:rPr>
              <a:t>Risk of hypos</a:t>
            </a:r>
          </a:p>
          <a:p>
            <a:endParaRPr lang="en-IE" dirty="0">
              <a:solidFill>
                <a:srgbClr val="000000"/>
              </a:solidFill>
            </a:endParaRPr>
          </a:p>
        </p:txBody>
      </p:sp>
    </p:spTree>
    <p:extLst>
      <p:ext uri="{BB962C8B-B14F-4D97-AF65-F5344CB8AC3E}">
        <p14:creationId xmlns:p14="http://schemas.microsoft.com/office/powerpoint/2010/main" val="15265855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Whole Pancreas Transplantation</a:t>
            </a:r>
            <a:endParaRPr lang="en-IE" dirty="0"/>
          </a:p>
        </p:txBody>
      </p:sp>
      <p:sp>
        <p:nvSpPr>
          <p:cNvPr id="3" name="Content Placeholder 2"/>
          <p:cNvSpPr>
            <a:spLocks noGrp="1"/>
          </p:cNvSpPr>
          <p:nvPr>
            <p:ph idx="1"/>
          </p:nvPr>
        </p:nvSpPr>
        <p:spPr>
          <a:xfrm>
            <a:off x="457200" y="1600200"/>
            <a:ext cx="4474840" cy="4525963"/>
          </a:xfrm>
        </p:spPr>
        <p:txBody>
          <a:bodyPr>
            <a:normAutofit fontScale="77500" lnSpcReduction="20000"/>
          </a:bodyPr>
          <a:lstStyle/>
          <a:p>
            <a:r>
              <a:rPr lang="en-IE" dirty="0" smtClean="0"/>
              <a:t>Pros</a:t>
            </a:r>
          </a:p>
          <a:p>
            <a:pPr lvl="1"/>
            <a:r>
              <a:rPr lang="en-IE" dirty="0" smtClean="0"/>
              <a:t>Physiological control</a:t>
            </a:r>
          </a:p>
          <a:p>
            <a:pPr lvl="1"/>
            <a:r>
              <a:rPr lang="en-IE" dirty="0" smtClean="0"/>
              <a:t>Insulin independence</a:t>
            </a:r>
          </a:p>
          <a:p>
            <a:pPr lvl="1"/>
            <a:r>
              <a:rPr lang="en-IE" dirty="0" smtClean="0"/>
              <a:t>No hypos</a:t>
            </a:r>
          </a:p>
          <a:p>
            <a:r>
              <a:rPr lang="en-IE" dirty="0" smtClean="0"/>
              <a:t>Cons</a:t>
            </a:r>
          </a:p>
          <a:p>
            <a:pPr lvl="1"/>
            <a:r>
              <a:rPr lang="en-IE" dirty="0" smtClean="0"/>
              <a:t>Major procedure with significant morbidity/mortality</a:t>
            </a:r>
          </a:p>
          <a:p>
            <a:pPr lvl="1"/>
            <a:r>
              <a:rPr lang="en-IE" dirty="0" smtClean="0"/>
              <a:t>Donor shortage</a:t>
            </a:r>
          </a:p>
          <a:p>
            <a:pPr lvl="1"/>
            <a:r>
              <a:rPr lang="en-IE" dirty="0" smtClean="0"/>
              <a:t>Lifelong immunosuppression necessary</a:t>
            </a:r>
          </a:p>
          <a:p>
            <a:pPr lvl="2"/>
            <a:r>
              <a:rPr lang="en-IE" dirty="0" smtClean="0"/>
              <a:t>Associated side effects including higher risk of cancer</a:t>
            </a:r>
          </a:p>
          <a:p>
            <a:pPr lvl="2"/>
            <a:r>
              <a:rPr lang="en-IE" dirty="0" smtClean="0"/>
              <a:t>Cost of drugs</a:t>
            </a:r>
          </a:p>
          <a:p>
            <a:pPr lvl="1"/>
            <a:endParaRPr lang="en-IE" dirty="0"/>
          </a:p>
        </p:txBody>
      </p:sp>
      <p:pic>
        <p:nvPicPr>
          <p:cNvPr id="4098" name="Picture 2" descr="Image result for Whole pancreas transplantatio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6456" y="2348880"/>
            <a:ext cx="3810000" cy="304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1157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a:t>Pancreatic Islet Transplant Therapy</a:t>
            </a:r>
          </a:p>
        </p:txBody>
      </p:sp>
      <p:pic>
        <p:nvPicPr>
          <p:cNvPr id="4" name="Picture 1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237"/>
          <a:stretch/>
        </p:blipFill>
        <p:spPr bwMode="auto">
          <a:xfrm>
            <a:off x="467544" y="1484784"/>
            <a:ext cx="8267852" cy="463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53811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Pancreatic islet transplantation</a:t>
            </a:r>
            <a:endParaRPr lang="en-IE" dirty="0"/>
          </a:p>
        </p:txBody>
      </p:sp>
      <p:pic>
        <p:nvPicPr>
          <p:cNvPr id="1026" name="Picture 2" descr="Image result for islet transpla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425" y="3861048"/>
            <a:ext cx="2560510" cy="1901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islet transpla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639550"/>
            <a:ext cx="2619375" cy="17430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islet transpla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61197" y="1504452"/>
            <a:ext cx="5745906" cy="3756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91155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t>Pancreatic Islet Transplant Therapy</a:t>
            </a:r>
            <a:endParaRPr lang="en-IE" dirty="0"/>
          </a:p>
        </p:txBody>
      </p:sp>
      <p:sp>
        <p:nvSpPr>
          <p:cNvPr id="9" name="Content Placeholder 8"/>
          <p:cNvSpPr>
            <a:spLocks noGrp="1"/>
          </p:cNvSpPr>
          <p:nvPr>
            <p:ph sz="half" idx="2"/>
          </p:nvPr>
        </p:nvSpPr>
        <p:spPr>
          <a:xfrm>
            <a:off x="5868144" y="1600200"/>
            <a:ext cx="3275856" cy="4525963"/>
          </a:xfrm>
        </p:spPr>
        <p:txBody>
          <a:bodyPr>
            <a:normAutofit fontScale="85000" lnSpcReduction="10000"/>
          </a:bodyPr>
          <a:lstStyle/>
          <a:p>
            <a:r>
              <a:rPr lang="en-IE" dirty="0" smtClean="0"/>
              <a:t>Pros</a:t>
            </a:r>
          </a:p>
          <a:p>
            <a:pPr lvl="1"/>
            <a:r>
              <a:rPr lang="en-IE" dirty="0" smtClean="0"/>
              <a:t>Minimally invasive procedure (5ml islets)</a:t>
            </a:r>
          </a:p>
          <a:p>
            <a:pPr lvl="1"/>
            <a:r>
              <a:rPr lang="en-IE" dirty="0" smtClean="0"/>
              <a:t>Insulin independence</a:t>
            </a:r>
          </a:p>
          <a:p>
            <a:pPr lvl="1"/>
            <a:r>
              <a:rPr lang="en-IE" dirty="0" smtClean="0"/>
              <a:t>No hypos</a:t>
            </a:r>
          </a:p>
          <a:p>
            <a:r>
              <a:rPr lang="en-IE" dirty="0" smtClean="0"/>
              <a:t>Cons</a:t>
            </a:r>
          </a:p>
          <a:p>
            <a:pPr lvl="1"/>
            <a:r>
              <a:rPr lang="en-IE" dirty="0"/>
              <a:t>Donor </a:t>
            </a:r>
            <a:r>
              <a:rPr lang="en-IE" dirty="0" smtClean="0"/>
              <a:t>islet shortage</a:t>
            </a:r>
            <a:endParaRPr lang="en-IE" dirty="0"/>
          </a:p>
          <a:p>
            <a:pPr lvl="1"/>
            <a:r>
              <a:rPr lang="en-IE" dirty="0"/>
              <a:t>Lifelong immunosuppression necessary</a:t>
            </a:r>
          </a:p>
          <a:p>
            <a:pPr lvl="2"/>
            <a:r>
              <a:rPr lang="en-IE" dirty="0" smtClean="0"/>
              <a:t>Associated side effects including higher risk of cancer</a:t>
            </a:r>
          </a:p>
          <a:p>
            <a:pPr lvl="2"/>
            <a:r>
              <a:rPr lang="en-IE" dirty="0" smtClean="0"/>
              <a:t>Cost of drugs</a:t>
            </a:r>
          </a:p>
          <a:p>
            <a:pPr lvl="1"/>
            <a:endParaRPr lang="en-IE" dirty="0"/>
          </a:p>
        </p:txBody>
      </p:sp>
      <p:pic>
        <p:nvPicPr>
          <p:cNvPr id="5122" name="Picture 2" descr="C:\Users\liamburke\Dropbox\DRIVE PROJECT\Publicity folder\DRIVE figure\RCSI_DRIVE_Overview_Figure_FINAL_ScreenRes_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76" t="5193" r="5509" b="52982"/>
          <a:stretch/>
        </p:blipFill>
        <p:spPr bwMode="auto">
          <a:xfrm>
            <a:off x="137193" y="1916832"/>
            <a:ext cx="5919536" cy="286832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4572000" y="4869160"/>
            <a:ext cx="648072"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6" name="Picture 19" descr="94790dfa-75be-4259-821b-e2a82bf2b67c@rcs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22986" y="4437112"/>
            <a:ext cx="3073150" cy="2025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9"/>
          <p:cNvSpPr txBox="1">
            <a:spLocks noChangeArrowheads="1"/>
          </p:cNvSpPr>
          <p:nvPr/>
        </p:nvSpPr>
        <p:spPr bwMode="auto">
          <a:xfrm>
            <a:off x="2722986" y="6463010"/>
            <a:ext cx="28083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E11923"/>
              </a:buClr>
              <a:buFont typeface="Arial" pitchFamily="34" charset="0"/>
              <a:buChar char="•"/>
              <a:defRPr>
                <a:solidFill>
                  <a:schemeClr val="tx1"/>
                </a:solidFill>
                <a:latin typeface="Arial" pitchFamily="34" charset="0"/>
                <a:ea typeface="ＭＳ Ｐゴシック" pitchFamily="34" charset="-128"/>
                <a:cs typeface="Arial" pitchFamily="34" charset="0"/>
              </a:defRPr>
            </a:lvl1pPr>
            <a:lvl2pPr marL="742950" indent="-285750">
              <a:spcBef>
                <a:spcPct val="20000"/>
              </a:spcBef>
              <a:buFont typeface="Arial" pitchFamily="34" charset="0"/>
              <a:buChar char="–"/>
              <a:defRPr sz="2800">
                <a:solidFill>
                  <a:schemeClr val="tx1"/>
                </a:solidFill>
                <a:latin typeface="Calibri" pitchFamily="34" charset="0"/>
                <a:ea typeface="ＭＳ Ｐゴシック" pitchFamily="34" charset="-128"/>
                <a:cs typeface="ＭＳ Ｐゴシック" pitchFamily="34" charset="-128"/>
              </a:defRPr>
            </a:lvl2pPr>
            <a:lvl3pPr marL="1143000" indent="-228600">
              <a:spcBef>
                <a:spcPct val="20000"/>
              </a:spcBef>
              <a:buFont typeface="Arial" pitchFamily="34" charset="0"/>
              <a:buChar char="•"/>
              <a:defRPr sz="2400">
                <a:solidFill>
                  <a:schemeClr val="tx1"/>
                </a:solidFill>
                <a:latin typeface="Calibri" pitchFamily="34" charset="0"/>
                <a:ea typeface="ＭＳ Ｐゴシック" pitchFamily="34" charset="-128"/>
                <a:cs typeface="ＭＳ Ｐゴシック" pitchFamily="34" charset="-128"/>
              </a:defRPr>
            </a:lvl3pPr>
            <a:lvl4pPr marL="16002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4pPr>
            <a:lvl5pPr marL="2057400" indent="-228600">
              <a:spcBef>
                <a:spcPct val="20000"/>
              </a:spcBef>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cs typeface="ＭＳ Ｐゴシック" pitchFamily="34" charset="-128"/>
              </a:defRPr>
            </a:lvl9pPr>
          </a:lstStyle>
          <a:p>
            <a:pPr>
              <a:spcBef>
                <a:spcPct val="0"/>
              </a:spcBef>
              <a:buClrTx/>
              <a:buFontTx/>
              <a:buNone/>
            </a:pPr>
            <a:r>
              <a:rPr lang="en-IE" altLang="en-US" sz="1200" i="1" dirty="0">
                <a:solidFill>
                  <a:srgbClr val="000000"/>
                </a:solidFill>
              </a:rPr>
              <a:t>Purified human pancreatic islets</a:t>
            </a:r>
          </a:p>
        </p:txBody>
      </p:sp>
    </p:spTree>
    <p:extLst>
      <p:ext uri="{BB962C8B-B14F-4D97-AF65-F5344CB8AC3E}">
        <p14:creationId xmlns:p14="http://schemas.microsoft.com/office/powerpoint/2010/main" val="2865285148"/>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Islet transplantation around the world</a:t>
            </a:r>
            <a:endParaRPr lang="en-IE" dirty="0"/>
          </a:p>
        </p:txBody>
      </p:sp>
      <p:sp>
        <p:nvSpPr>
          <p:cNvPr id="3" name="Content Placeholder 2"/>
          <p:cNvSpPr>
            <a:spLocks noGrp="1"/>
          </p:cNvSpPr>
          <p:nvPr>
            <p:ph idx="1"/>
          </p:nvPr>
        </p:nvSpPr>
        <p:spPr>
          <a:xfrm>
            <a:off x="457200" y="1600200"/>
            <a:ext cx="4258816" cy="4525963"/>
          </a:xfrm>
        </p:spPr>
        <p:txBody>
          <a:bodyPr>
            <a:normAutofit lnSpcReduction="10000"/>
          </a:bodyPr>
          <a:lstStyle/>
          <a:p>
            <a:r>
              <a:rPr lang="en-IE" dirty="0" smtClean="0"/>
              <a:t>&gt;30 active sites internationally</a:t>
            </a:r>
          </a:p>
          <a:p>
            <a:pPr lvl="1"/>
            <a:r>
              <a:rPr lang="en-IE" dirty="0" smtClean="0"/>
              <a:t>USA, South </a:t>
            </a:r>
            <a:r>
              <a:rPr lang="en-IE" dirty="0"/>
              <a:t>A</a:t>
            </a:r>
            <a:r>
              <a:rPr lang="en-IE" dirty="0" smtClean="0"/>
              <a:t>merica, Europe, Asia, Australia</a:t>
            </a:r>
          </a:p>
          <a:p>
            <a:pPr lvl="1"/>
            <a:r>
              <a:rPr lang="en-IE" dirty="0" smtClean="0"/>
              <a:t>2 are DRIVE partners </a:t>
            </a:r>
          </a:p>
          <a:p>
            <a:r>
              <a:rPr lang="en-IE" dirty="0"/>
              <a:t>I</a:t>
            </a:r>
            <a:r>
              <a:rPr lang="en-IE" dirty="0" smtClean="0"/>
              <a:t>nsulin independence now common</a:t>
            </a:r>
          </a:p>
          <a:p>
            <a:pPr lvl="1"/>
            <a:r>
              <a:rPr lang="en-IE" dirty="0" smtClean="0"/>
              <a:t>50% of patients still off insulin after 3 years</a:t>
            </a:r>
          </a:p>
          <a:p>
            <a:pPr lvl="2"/>
            <a:endParaRPr lang="en-IE" dirty="0"/>
          </a:p>
        </p:txBody>
      </p:sp>
      <p:pic>
        <p:nvPicPr>
          <p:cNvPr id="1030" name="Picture 6" descr="Image result for blank Europe map colou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1989240"/>
            <a:ext cx="3782837" cy="36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977" y="2646679"/>
            <a:ext cx="1114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V="1">
            <a:off x="6948264" y="3501008"/>
            <a:ext cx="1368152" cy="115212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6804248" y="4581128"/>
            <a:ext cx="23523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p:cNvSpPr/>
          <p:nvPr/>
        </p:nvSpPr>
        <p:spPr>
          <a:xfrm>
            <a:off x="6280982" y="4077072"/>
            <a:ext cx="235234" cy="21602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2" name="Straight Arrow Connector 11"/>
          <p:cNvCxnSpPr/>
          <p:nvPr/>
        </p:nvCxnSpPr>
        <p:spPr>
          <a:xfrm flipV="1">
            <a:off x="6398599" y="2636913"/>
            <a:ext cx="91218" cy="1548171"/>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8" descr="C:\Users\liamburke\Desktop\Grant Proposals\DRIVE PROPOSAL\DRIVE partner logos\2256_ox_brand_blue_po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497594"/>
            <a:ext cx="995302" cy="99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4090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IE" dirty="0" smtClean="0"/>
              <a:t>Limitations of islet transplant therapy</a:t>
            </a:r>
            <a:endParaRPr lang="en-IE" dirty="0"/>
          </a:p>
        </p:txBody>
      </p:sp>
      <p:sp>
        <p:nvSpPr>
          <p:cNvPr id="8195" name="Content Placeholder 2"/>
          <p:cNvSpPr>
            <a:spLocks noGrp="1"/>
          </p:cNvSpPr>
          <p:nvPr>
            <p:ph idx="1"/>
          </p:nvPr>
        </p:nvSpPr>
        <p:spPr/>
        <p:txBody>
          <a:bodyPr>
            <a:normAutofit fontScale="70000" lnSpcReduction="20000"/>
          </a:bodyPr>
          <a:lstStyle/>
          <a:p>
            <a:r>
              <a:rPr lang="en-IE" altLang="en-US" dirty="0" smtClean="0"/>
              <a:t>Shortage of donor islets</a:t>
            </a:r>
          </a:p>
          <a:p>
            <a:pPr lvl="1"/>
            <a:r>
              <a:rPr lang="en-IE" altLang="en-US" dirty="0" smtClean="0"/>
              <a:t>Currently 2-3 pancreases per recipient are needed</a:t>
            </a:r>
          </a:p>
          <a:p>
            <a:pPr lvl="1"/>
            <a:endParaRPr lang="en-IE" altLang="en-US" dirty="0" smtClean="0"/>
          </a:p>
          <a:p>
            <a:r>
              <a:rPr lang="en-IE" altLang="en-US" dirty="0">
                <a:solidFill>
                  <a:srgbClr val="FF0000"/>
                </a:solidFill>
              </a:rPr>
              <a:t>Need for improved short- and long-term islet graft survival and function</a:t>
            </a:r>
          </a:p>
          <a:p>
            <a:pPr lvl="1"/>
            <a:r>
              <a:rPr lang="en-IE" altLang="en-US" dirty="0"/>
              <a:t>Islets don’t survive well in the liver, inflammatory reaction with blood</a:t>
            </a:r>
          </a:p>
          <a:p>
            <a:endParaRPr lang="en-IE" altLang="en-US" dirty="0" smtClean="0"/>
          </a:p>
          <a:p>
            <a:r>
              <a:rPr lang="en-IE" altLang="en-US" dirty="0" smtClean="0"/>
              <a:t>Need for systemic immunosuppression</a:t>
            </a:r>
          </a:p>
          <a:p>
            <a:pPr lvl="1"/>
            <a:r>
              <a:rPr lang="en-IE" altLang="en-US" dirty="0" smtClean="0"/>
              <a:t>Increased risk of life-threatening infections and cancer</a:t>
            </a:r>
            <a:endParaRPr lang="en-IE" altLang="en-US" dirty="0" smtClean="0">
              <a:solidFill>
                <a:srgbClr val="000000"/>
              </a:solidFill>
            </a:endParaRPr>
          </a:p>
          <a:p>
            <a:pPr lvl="1"/>
            <a:endParaRPr lang="en-IE" altLang="en-US" dirty="0" smtClean="0"/>
          </a:p>
          <a:p>
            <a:r>
              <a:rPr lang="en-IE" altLang="en-US" i="1" u="sng" dirty="0" smtClean="0"/>
              <a:t>For these reasons currently islet transplant is only for “brittle diabetics”</a:t>
            </a:r>
          </a:p>
          <a:p>
            <a:pPr lvl="1"/>
            <a:r>
              <a:rPr lang="en-IE" altLang="en-US" i="1" dirty="0" smtClean="0"/>
              <a:t>the most at-risk adult type 1 diabetes patients with recurrent unaware severe hypoglycaemia</a:t>
            </a:r>
          </a:p>
          <a:p>
            <a:pPr lvl="1"/>
            <a:endParaRPr lang="en-IE" altLang="en-US" dirty="0" smtClean="0"/>
          </a:p>
          <a:p>
            <a:pPr lvl="1"/>
            <a:endParaRPr lang="en-IE" altLang="en-US" dirty="0" smtClean="0"/>
          </a:p>
          <a:p>
            <a:pPr lvl="1"/>
            <a:endParaRPr lang="en-IE" altLang="en-US" dirty="0" smtClean="0"/>
          </a:p>
        </p:txBody>
      </p:sp>
    </p:spTree>
    <p:extLst>
      <p:ext uri="{BB962C8B-B14F-4D97-AF65-F5344CB8AC3E}">
        <p14:creationId xmlns:p14="http://schemas.microsoft.com/office/powerpoint/2010/main" val="4097702440"/>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E" smtClean="0"/>
              <a:t>DRIVE’s objectives</a:t>
            </a:r>
            <a:endParaRPr lang="en-IE"/>
          </a:p>
        </p:txBody>
      </p:sp>
      <p:sp>
        <p:nvSpPr>
          <p:cNvPr id="5123" name="Content Placeholder 2"/>
          <p:cNvSpPr>
            <a:spLocks noGrp="1"/>
          </p:cNvSpPr>
          <p:nvPr>
            <p:ph idx="1"/>
          </p:nvPr>
        </p:nvSpPr>
        <p:spPr>
          <a:xfrm>
            <a:off x="251520" y="1600200"/>
            <a:ext cx="8496944" cy="4525963"/>
          </a:xfrm>
        </p:spPr>
        <p:txBody>
          <a:bodyPr>
            <a:normAutofit fontScale="70000" lnSpcReduction="20000"/>
          </a:bodyPr>
          <a:lstStyle/>
          <a:p>
            <a:r>
              <a:rPr lang="en-IE" altLang="en-US" dirty="0" smtClean="0">
                <a:solidFill>
                  <a:srgbClr val="000000"/>
                </a:solidFill>
              </a:rPr>
              <a:t>To develop </a:t>
            </a:r>
            <a:r>
              <a:rPr lang="en-IE" altLang="en-US" i="1" u="sng" dirty="0" smtClean="0">
                <a:solidFill>
                  <a:srgbClr val="000000"/>
                </a:solidFill>
              </a:rPr>
              <a:t>diabetes reversing implants </a:t>
            </a:r>
            <a:r>
              <a:rPr lang="en-IE" altLang="en-US" dirty="0" smtClean="0">
                <a:solidFill>
                  <a:srgbClr val="000000"/>
                </a:solidFill>
              </a:rPr>
              <a:t>for the treatment of diabetes</a:t>
            </a:r>
          </a:p>
          <a:p>
            <a:endParaRPr lang="en-IE" altLang="en-US" dirty="0" smtClean="0">
              <a:solidFill>
                <a:srgbClr val="000000"/>
              </a:solidFill>
            </a:endParaRPr>
          </a:p>
          <a:p>
            <a:r>
              <a:rPr lang="en-IE" altLang="en-US" i="1" u="sng" dirty="0" smtClean="0">
                <a:solidFill>
                  <a:srgbClr val="000000"/>
                </a:solidFill>
              </a:rPr>
              <a:t>Reduce the number of islets needed </a:t>
            </a:r>
            <a:r>
              <a:rPr lang="en-IE" altLang="en-US" dirty="0" smtClean="0">
                <a:solidFill>
                  <a:srgbClr val="000000"/>
                </a:solidFill>
              </a:rPr>
              <a:t>per patient by </a:t>
            </a:r>
            <a:r>
              <a:rPr lang="en-IE" altLang="en-US" dirty="0" smtClean="0">
                <a:solidFill>
                  <a:srgbClr val="FF0000"/>
                </a:solidFill>
              </a:rPr>
              <a:t>increasing islet graft survival</a:t>
            </a:r>
          </a:p>
          <a:p>
            <a:pPr marL="0" indent="0">
              <a:buNone/>
            </a:pPr>
            <a:endParaRPr lang="en-IE" altLang="en-US" dirty="0">
              <a:solidFill>
                <a:srgbClr val="000000"/>
              </a:solidFill>
            </a:endParaRPr>
          </a:p>
          <a:p>
            <a:r>
              <a:rPr lang="en-IE" altLang="en-US" dirty="0" smtClean="0">
                <a:solidFill>
                  <a:srgbClr val="000000"/>
                </a:solidFill>
              </a:rPr>
              <a:t>To enable pancreatic islet transplant therapy </a:t>
            </a:r>
            <a:r>
              <a:rPr lang="en-IE" altLang="en-US" i="1" u="sng" dirty="0" smtClean="0">
                <a:solidFill>
                  <a:srgbClr val="000000"/>
                </a:solidFill>
              </a:rPr>
              <a:t>outside the liver by </a:t>
            </a:r>
            <a:r>
              <a:rPr lang="en-IE" altLang="en-US" dirty="0" smtClean="0">
                <a:solidFill>
                  <a:srgbClr val="000000"/>
                </a:solidFill>
              </a:rPr>
              <a:t>developing </a:t>
            </a:r>
            <a:r>
              <a:rPr lang="en-IE" altLang="en-US" dirty="0">
                <a:solidFill>
                  <a:srgbClr val="FF0000"/>
                </a:solidFill>
              </a:rPr>
              <a:t>smart biomaterials </a:t>
            </a:r>
            <a:endParaRPr lang="en-IE" altLang="en-US" i="1" u="sng" dirty="0" smtClean="0">
              <a:solidFill>
                <a:srgbClr val="000000"/>
              </a:solidFill>
            </a:endParaRPr>
          </a:p>
          <a:p>
            <a:endParaRPr lang="en-IE" altLang="en-US" dirty="0" smtClean="0">
              <a:solidFill>
                <a:srgbClr val="000000"/>
              </a:solidFill>
            </a:endParaRPr>
          </a:p>
          <a:p>
            <a:r>
              <a:rPr lang="en-IE" altLang="en-US" dirty="0">
                <a:solidFill>
                  <a:srgbClr val="000000"/>
                </a:solidFill>
              </a:rPr>
              <a:t>T</a:t>
            </a:r>
            <a:r>
              <a:rPr lang="en-IE" altLang="en-US" dirty="0" smtClean="0">
                <a:solidFill>
                  <a:srgbClr val="000000"/>
                </a:solidFill>
              </a:rPr>
              <a:t>o </a:t>
            </a:r>
            <a:r>
              <a:rPr lang="en-IE" altLang="en-US" i="1" u="sng" dirty="0" smtClean="0">
                <a:solidFill>
                  <a:srgbClr val="000000"/>
                </a:solidFill>
              </a:rPr>
              <a:t>enhance islet delivery, engraftment, survival and function </a:t>
            </a:r>
            <a:r>
              <a:rPr lang="en-IE" altLang="en-US" dirty="0" smtClean="0">
                <a:solidFill>
                  <a:srgbClr val="000000"/>
                </a:solidFill>
              </a:rPr>
              <a:t>by developing</a:t>
            </a:r>
            <a:r>
              <a:rPr lang="en-IE" altLang="en-US" i="1" dirty="0" smtClean="0">
                <a:solidFill>
                  <a:srgbClr val="000000"/>
                </a:solidFill>
              </a:rPr>
              <a:t> </a:t>
            </a:r>
            <a:r>
              <a:rPr lang="en-IE" altLang="en-US" dirty="0" smtClean="0">
                <a:solidFill>
                  <a:srgbClr val="FF0000"/>
                </a:solidFill>
              </a:rPr>
              <a:t>minimally </a:t>
            </a:r>
            <a:r>
              <a:rPr lang="en-IE" altLang="en-US" dirty="0">
                <a:solidFill>
                  <a:srgbClr val="FF0000"/>
                </a:solidFill>
              </a:rPr>
              <a:t>invasive surgical devices</a:t>
            </a:r>
            <a:r>
              <a:rPr lang="en-IE" altLang="en-US" dirty="0">
                <a:solidFill>
                  <a:srgbClr val="000000"/>
                </a:solidFill>
              </a:rPr>
              <a:t> and procedures </a:t>
            </a:r>
            <a:endParaRPr lang="en-IE" altLang="en-US" i="1" u="sng" dirty="0" smtClean="0">
              <a:solidFill>
                <a:srgbClr val="000000"/>
              </a:solidFill>
            </a:endParaRPr>
          </a:p>
          <a:p>
            <a:endParaRPr lang="en-IE" altLang="en-US" dirty="0" smtClean="0">
              <a:solidFill>
                <a:srgbClr val="000000"/>
              </a:solidFill>
            </a:endParaRPr>
          </a:p>
          <a:p>
            <a:r>
              <a:rPr lang="en-IE" altLang="en-US" dirty="0">
                <a:solidFill>
                  <a:srgbClr val="000000"/>
                </a:solidFill>
              </a:rPr>
              <a:t>To </a:t>
            </a:r>
            <a:r>
              <a:rPr lang="en-IE" altLang="en-US" i="1" u="sng" dirty="0">
                <a:solidFill>
                  <a:srgbClr val="000000"/>
                </a:solidFill>
              </a:rPr>
              <a:t>enable islet transplant therapy for all </a:t>
            </a:r>
            <a:r>
              <a:rPr lang="en-IE" altLang="en-US" dirty="0">
                <a:solidFill>
                  <a:srgbClr val="000000"/>
                </a:solidFill>
              </a:rPr>
              <a:t>insulin-dependent diabetes patients by </a:t>
            </a:r>
            <a:r>
              <a:rPr lang="en-IE" altLang="en-US" dirty="0">
                <a:solidFill>
                  <a:srgbClr val="DA2027"/>
                </a:solidFill>
              </a:rPr>
              <a:t>removing the need for systemic immunosuppression</a:t>
            </a:r>
            <a:endParaRPr lang="en-IE" altLang="en-US" dirty="0">
              <a:solidFill>
                <a:srgbClr val="000000"/>
              </a:solidFill>
            </a:endParaRPr>
          </a:p>
          <a:p>
            <a:endParaRPr lang="en-IE" altLang="en-US" dirty="0" smtClean="0">
              <a:solidFill>
                <a:srgbClr val="000000"/>
              </a:solidFill>
            </a:endParaRPr>
          </a:p>
        </p:txBody>
      </p:sp>
    </p:spTree>
    <p:extLst>
      <p:ext uri="{BB962C8B-B14F-4D97-AF65-F5344CB8AC3E}">
        <p14:creationId xmlns:p14="http://schemas.microsoft.com/office/powerpoint/2010/main" val="362009334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l-GR" altLang="en-US" smtClean="0">
                <a:latin typeface="Calibri" pitchFamily="34" charset="0"/>
                <a:cs typeface="Arial" pitchFamily="34" charset="0"/>
              </a:rPr>
              <a:t>β</a:t>
            </a:r>
            <a:r>
              <a:rPr lang="en-IE" altLang="en-US" smtClean="0">
                <a:latin typeface="Calibri" pitchFamily="34" charset="0"/>
                <a:cs typeface="Arial" pitchFamily="34" charset="0"/>
              </a:rPr>
              <a:t>-Gel</a:t>
            </a:r>
            <a:endParaRPr lang="en-IE" altLang="en-US" smtClean="0">
              <a:latin typeface="Arial" pitchFamily="34" charset="0"/>
              <a:cs typeface="Arial" pitchFamily="34" charset="0"/>
            </a:endParaRPr>
          </a:p>
        </p:txBody>
      </p:sp>
      <p:pic>
        <p:nvPicPr>
          <p:cNvPr id="1024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54213"/>
            <a:ext cx="9156700"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96308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l-GR" altLang="en-US" dirty="0" smtClean="0">
                <a:latin typeface="Calibri" pitchFamily="34" charset="0"/>
              </a:rPr>
              <a:t>β</a:t>
            </a:r>
            <a:r>
              <a:rPr lang="en-IE" altLang="en-US" dirty="0">
                <a:latin typeface="Calibri" pitchFamily="34" charset="0"/>
              </a:rPr>
              <a:t>-Gel</a:t>
            </a:r>
            <a:endParaRPr lang="en-IE" dirty="0"/>
          </a:p>
        </p:txBody>
      </p:sp>
      <p:sp>
        <p:nvSpPr>
          <p:cNvPr id="9219" name="Content Placeholder 2"/>
          <p:cNvSpPr>
            <a:spLocks noGrp="1"/>
          </p:cNvSpPr>
          <p:nvPr>
            <p:ph idx="1"/>
          </p:nvPr>
        </p:nvSpPr>
        <p:spPr>
          <a:xfrm>
            <a:off x="457200" y="1711350"/>
            <a:ext cx="5122912" cy="4525962"/>
          </a:xfrm>
        </p:spPr>
        <p:txBody>
          <a:bodyPr>
            <a:normAutofit fontScale="62500" lnSpcReduction="20000"/>
          </a:bodyPr>
          <a:lstStyle/>
          <a:p>
            <a:pPr eaLnBrk="1" hangingPunct="1"/>
            <a:r>
              <a:rPr lang="en-IE" altLang="en-US" dirty="0" smtClean="0">
                <a:solidFill>
                  <a:srgbClr val="000000"/>
                </a:solidFill>
              </a:rPr>
              <a:t>Mimics the pancreas extracellular matrix (ECM)</a:t>
            </a:r>
          </a:p>
          <a:p>
            <a:pPr lvl="1" eaLnBrk="1" hangingPunct="1"/>
            <a:r>
              <a:rPr lang="en-IE" altLang="en-US" dirty="0" smtClean="0">
                <a:solidFill>
                  <a:schemeClr val="tx2"/>
                </a:solidFill>
                <a:latin typeface="Calibri" pitchFamily="34" charset="0"/>
              </a:rPr>
              <a:t>Composed of native ECM molecules</a:t>
            </a:r>
          </a:p>
          <a:p>
            <a:pPr lvl="1" eaLnBrk="1" hangingPunct="1"/>
            <a:r>
              <a:rPr lang="en-IE" altLang="en-US" dirty="0" smtClean="0">
                <a:solidFill>
                  <a:schemeClr val="tx2"/>
                </a:solidFill>
                <a:latin typeface="Calibri" pitchFamily="34" charset="0"/>
              </a:rPr>
              <a:t>Pancreatic proteins (to make islets feel at home)</a:t>
            </a:r>
          </a:p>
          <a:p>
            <a:pPr lvl="1" eaLnBrk="1" hangingPunct="1"/>
            <a:r>
              <a:rPr lang="en-IE" altLang="en-US" dirty="0" smtClean="0">
                <a:solidFill>
                  <a:schemeClr val="tx2"/>
                </a:solidFill>
                <a:latin typeface="Calibri" pitchFamily="34" charset="0"/>
              </a:rPr>
              <a:t>Oxygen producing particles</a:t>
            </a:r>
          </a:p>
          <a:p>
            <a:pPr lvl="1" eaLnBrk="1" hangingPunct="1"/>
            <a:r>
              <a:rPr lang="en-IE" altLang="en-US" dirty="0" smtClean="0">
                <a:solidFill>
                  <a:schemeClr val="tx2"/>
                </a:solidFill>
                <a:latin typeface="Calibri" pitchFamily="34" charset="0"/>
              </a:rPr>
              <a:t>Delivered as a liquid via catheter  </a:t>
            </a:r>
          </a:p>
          <a:p>
            <a:pPr lvl="1" eaLnBrk="1" hangingPunct="1"/>
            <a:r>
              <a:rPr lang="en-IE" altLang="en-US" dirty="0" smtClean="0">
                <a:solidFill>
                  <a:schemeClr val="tx2"/>
                </a:solidFill>
                <a:latin typeface="Calibri" pitchFamily="34" charset="0"/>
              </a:rPr>
              <a:t>Provides structure and spacing to islets</a:t>
            </a:r>
          </a:p>
          <a:p>
            <a:pPr eaLnBrk="1" hangingPunct="1"/>
            <a:endParaRPr lang="en-IE" altLang="en-US" dirty="0" smtClean="0"/>
          </a:p>
          <a:p>
            <a:pPr eaLnBrk="1" hangingPunct="1"/>
            <a:endParaRPr lang="en-IE" altLang="en-US" dirty="0" smtClean="0"/>
          </a:p>
          <a:p>
            <a:pPr eaLnBrk="1" hangingPunct="1"/>
            <a:endParaRPr lang="en-IE" altLang="en-US" dirty="0" smtClean="0"/>
          </a:p>
          <a:p>
            <a:pPr eaLnBrk="1" hangingPunct="1"/>
            <a:endParaRPr lang="en-IE" altLang="en-US" dirty="0" smtClean="0"/>
          </a:p>
          <a:p>
            <a:pPr eaLnBrk="1" hangingPunct="1"/>
            <a:r>
              <a:rPr lang="el-GR" altLang="en-US" dirty="0" smtClean="0"/>
              <a:t>β</a:t>
            </a:r>
            <a:r>
              <a:rPr lang="en-IE" altLang="en-US" dirty="0" smtClean="0"/>
              <a:t>-Gel will protect the islets from inflammatory reaction and support their growth </a:t>
            </a:r>
            <a:r>
              <a:rPr lang="en-IE" altLang="en-US" u="sng" dirty="0" smtClean="0"/>
              <a:t>outside the liver </a:t>
            </a:r>
          </a:p>
          <a:p>
            <a:pPr eaLnBrk="1" hangingPunct="1"/>
            <a:endParaRPr lang="en-IE" altLang="en-US" dirty="0" smtClean="0"/>
          </a:p>
        </p:txBody>
      </p:sp>
      <p:pic>
        <p:nvPicPr>
          <p:cNvPr id="92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805"/>
          <a:stretch/>
        </p:blipFill>
        <p:spPr bwMode="auto">
          <a:xfrm>
            <a:off x="1227852" y="3933056"/>
            <a:ext cx="3762213" cy="1065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Users\liamburke\Desktop\decorin stain.png"/>
          <p:cNvPicPr/>
          <p:nvPr/>
        </p:nvPicPr>
        <p:blipFill rotWithShape="1">
          <a:blip r:embed="rId4" cstate="print"/>
          <a:srcRect l="5980" r="32434"/>
          <a:stretch/>
        </p:blipFill>
        <p:spPr bwMode="auto">
          <a:xfrm>
            <a:off x="6014889" y="1700808"/>
            <a:ext cx="2733575" cy="4286250"/>
          </a:xfrm>
          <a:prstGeom prst="rect">
            <a:avLst/>
          </a:prstGeom>
          <a:noFill/>
          <a:ln w="9525">
            <a:noFill/>
            <a:miter lim="800000"/>
            <a:headEnd/>
            <a:tailEnd/>
          </a:ln>
        </p:spPr>
      </p:pic>
      <p:sp>
        <p:nvSpPr>
          <p:cNvPr id="3" name="TextBox 2"/>
          <p:cNvSpPr txBox="1"/>
          <p:nvPr/>
        </p:nvSpPr>
        <p:spPr>
          <a:xfrm>
            <a:off x="5416932" y="1916832"/>
            <a:ext cx="523220" cy="3960440"/>
          </a:xfrm>
          <a:prstGeom prst="rect">
            <a:avLst/>
          </a:prstGeom>
          <a:noFill/>
        </p:spPr>
        <p:txBody>
          <a:bodyPr vert="vert" wrap="square" rtlCol="0">
            <a:spAutoFit/>
          </a:bodyPr>
          <a:lstStyle/>
          <a:p>
            <a:r>
              <a:rPr lang="en-IE" sz="1100" dirty="0" smtClean="0">
                <a:solidFill>
                  <a:srgbClr val="000000"/>
                </a:solidFill>
              </a:rPr>
              <a:t>Protein  1	             Protein  2	Control</a:t>
            </a:r>
            <a:r>
              <a:rPr lang="en-IE" sz="1100" dirty="0" smtClean="0"/>
              <a:t>		</a:t>
            </a:r>
            <a:endParaRPr lang="en-IE" sz="1100" dirty="0"/>
          </a:p>
        </p:txBody>
      </p:sp>
    </p:spTree>
    <p:extLst>
      <p:ext uri="{BB962C8B-B14F-4D97-AF65-F5344CB8AC3E}">
        <p14:creationId xmlns:p14="http://schemas.microsoft.com/office/powerpoint/2010/main" val="252396113"/>
      </p:ext>
    </p:extLst>
  </p:cSld>
  <p:clrMapOvr>
    <a:masterClrMapping/>
  </p:clrMapOvr>
  <p:transition spd="slow" advTm="3000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 y="1954213"/>
            <a:ext cx="9180000" cy="40271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0" y="5959475"/>
            <a:ext cx="9180512" cy="898525"/>
            <a:chOff x="0" y="5959475"/>
            <a:chExt cx="9180512" cy="898525"/>
          </a:xfrm>
        </p:grpSpPr>
        <p:sp>
          <p:nvSpPr>
            <p:cNvPr id="8" name="Rectangle 7"/>
            <p:cNvSpPr/>
            <p:nvPr/>
          </p:nvSpPr>
          <p:spPr>
            <a:xfrm>
              <a:off x="0" y="5959475"/>
              <a:ext cx="9180512" cy="89852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chemeClr val="accent1"/>
                  </a:solidFill>
                </a:ln>
              </a:endParaRPr>
            </a:p>
          </p:txBody>
        </p:sp>
        <p:sp>
          <p:nvSpPr>
            <p:cNvPr id="6" name="Rectangle 5"/>
            <p:cNvSpPr/>
            <p:nvPr/>
          </p:nvSpPr>
          <p:spPr>
            <a:xfrm>
              <a:off x="1510928" y="6073775"/>
              <a:ext cx="7021512" cy="584200"/>
            </a:xfrm>
            <a:prstGeom prst="rect">
              <a:avLst/>
            </a:prstGeom>
          </p:spPr>
          <p:txBody>
            <a:bodyPr>
              <a:spAutoFit/>
            </a:bodyPr>
            <a:lstStyle/>
            <a:p>
              <a:pPr algn="ctr" eaLnBrk="1" hangingPunct="1">
                <a:defRPr/>
              </a:pPr>
              <a:r>
                <a:rPr lang="en-IE" sz="1600" b="1" dirty="0">
                  <a:solidFill>
                    <a:schemeClr val="bg1"/>
                  </a:solidFill>
                </a:rPr>
                <a:t>The DRIVE project </a:t>
              </a:r>
              <a:r>
                <a:rPr lang="en-IE" altLang="en-US" sz="1600" b="1" dirty="0">
                  <a:solidFill>
                    <a:schemeClr val="bg1"/>
                  </a:solidFill>
                  <a:latin typeface="Calibri" pitchFamily="34" charset="0"/>
                </a:rPr>
                <a:t>has received funding from </a:t>
              </a:r>
              <a:r>
                <a:rPr lang="en-IE" altLang="en-US" sz="1600" b="1" dirty="0" smtClean="0">
                  <a:solidFill>
                    <a:schemeClr val="bg1"/>
                  </a:solidFill>
                  <a:latin typeface="Calibri" pitchFamily="34" charset="0"/>
                </a:rPr>
                <a:t>the </a:t>
              </a:r>
              <a:r>
                <a:rPr lang="en-IE" altLang="en-US" sz="1600" b="1" i="1" dirty="0">
                  <a:solidFill>
                    <a:schemeClr val="bg1"/>
                  </a:solidFill>
                  <a:latin typeface="Calibri" pitchFamily="34" charset="0"/>
                </a:rPr>
                <a:t>European Union’s Horizon 2020 research and innovation programme </a:t>
              </a:r>
              <a:r>
                <a:rPr lang="en-IE" altLang="en-US" sz="1600" b="1" dirty="0">
                  <a:solidFill>
                    <a:schemeClr val="bg1"/>
                  </a:solidFill>
                  <a:latin typeface="Calibri" pitchFamily="34" charset="0"/>
                </a:rPr>
                <a:t>under grant agreement number 645991.</a:t>
              </a:r>
              <a:endParaRPr lang="en-IE" sz="1600" b="1" dirty="0">
                <a:solidFill>
                  <a:schemeClr val="bg1"/>
                </a:solidFill>
              </a:endParaRPr>
            </a:p>
          </p:txBody>
        </p:sp>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r="45929"/>
            <a:stretch>
              <a:fillRect/>
            </a:stretch>
          </p:blipFill>
          <p:spPr bwMode="auto">
            <a:xfrm>
              <a:off x="474961" y="6076950"/>
              <a:ext cx="928687"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Rectangle 1"/>
          <p:cNvSpPr/>
          <p:nvPr/>
        </p:nvSpPr>
        <p:spPr>
          <a:xfrm>
            <a:off x="9957" y="-27384"/>
            <a:ext cx="9180000"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4" descr="C:\Users\liamburke\Dropbox\DRIVE PROJECT\Publicity folder\DRIVE LOGOS\DRIVE LOGOS\WEB\Drive-Logo-RGB-We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79712" y="212620"/>
            <a:ext cx="5227174" cy="15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110436"/>
      </p:ext>
    </p:extLst>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Cells in the </a:t>
            </a:r>
            <a:r>
              <a:rPr lang="el-GR" altLang="en-US" dirty="0">
                <a:latin typeface="Calibri" pitchFamily="34" charset="0"/>
              </a:rPr>
              <a:t>β</a:t>
            </a:r>
            <a:r>
              <a:rPr lang="en-IE" altLang="en-US" dirty="0">
                <a:latin typeface="Calibri" pitchFamily="34" charset="0"/>
              </a:rPr>
              <a:t>-Gel</a:t>
            </a:r>
            <a:r>
              <a:rPr lang="en-IE" dirty="0" smtClean="0"/>
              <a:t> </a:t>
            </a:r>
            <a:endParaRPr lang="en-IE" dirty="0"/>
          </a:p>
        </p:txBody>
      </p:sp>
      <p:sp>
        <p:nvSpPr>
          <p:cNvPr id="5" name="Text Box 4"/>
          <p:cNvSpPr txBox="1">
            <a:spLocks noChangeArrowheads="1"/>
          </p:cNvSpPr>
          <p:nvPr/>
        </p:nvSpPr>
        <p:spPr bwMode="auto">
          <a:xfrm>
            <a:off x="7405265" y="3293575"/>
            <a:ext cx="1742173" cy="92751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IE" altLang="en-US" sz="1100" b="1" i="0" u="sng" strike="noStrike" cap="none" normalizeH="0" baseline="0" dirty="0" smtClean="0">
                <a:ln>
                  <a:noFill/>
                </a:ln>
                <a:solidFill>
                  <a:srgbClr val="000000"/>
                </a:solidFill>
                <a:effectLst/>
                <a:latin typeface="Calibri" pitchFamily="34" charset="0"/>
                <a:cs typeface="Arial" pitchFamily="34" charset="0"/>
              </a:rPr>
              <a:t>Key</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IE" altLang="en-US" sz="1100" b="0" i="1" u="none" strike="noStrike" cap="none" normalizeH="0" baseline="0" dirty="0" smtClean="0">
                <a:ln>
                  <a:noFill/>
                </a:ln>
                <a:solidFill>
                  <a:srgbClr val="000000"/>
                </a:solidFill>
                <a:effectLst/>
                <a:latin typeface="Calibri" pitchFamily="34" charset="0"/>
                <a:cs typeface="Arial" pitchFamily="34" charset="0"/>
              </a:rPr>
              <a:t>Live cells = green</a:t>
            </a:r>
          </a:p>
          <a:p>
            <a:pPr marL="0" marR="0" lvl="0" indent="0" algn="l" defTabSz="914400" rtl="0" eaLnBrk="1" fontAlgn="base" latinLnBrk="0" hangingPunct="1">
              <a:lnSpc>
                <a:spcPct val="100000"/>
              </a:lnSpc>
              <a:spcBef>
                <a:spcPct val="0"/>
              </a:spcBef>
              <a:spcAft>
                <a:spcPts val="1000"/>
              </a:spcAft>
              <a:buClrTx/>
              <a:buSzTx/>
              <a:buFontTx/>
              <a:buNone/>
              <a:tabLst/>
            </a:pPr>
            <a:r>
              <a:rPr lang="en-IE" altLang="en-US" sz="1100" i="1" dirty="0" smtClean="0">
                <a:solidFill>
                  <a:srgbClr val="000000"/>
                </a:solidFill>
                <a:latin typeface="Calibri" pitchFamily="34" charset="0"/>
                <a:cs typeface="Arial" pitchFamily="34" charset="0"/>
              </a:rPr>
              <a:t>Dead cells = red</a:t>
            </a:r>
            <a:endParaRPr kumimoji="0" lang="en-IE" altLang="en-US" sz="1100" b="0" i="1" u="none" strike="noStrike" cap="none" normalizeH="0" baseline="0" dirty="0" smtClean="0">
              <a:ln>
                <a:noFill/>
              </a:ln>
              <a:solidFill>
                <a:srgbClr val="000000"/>
              </a:solidFill>
              <a:effectLst/>
              <a:latin typeface="Times New Roman" pitchFamily="18"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2411760" y="2852936"/>
            <a:ext cx="3888432" cy="646331"/>
          </a:xfrm>
          <a:prstGeom prst="rect">
            <a:avLst/>
          </a:prstGeom>
          <a:noFill/>
        </p:spPr>
        <p:txBody>
          <a:bodyPr wrap="square" rtlCol="0">
            <a:spAutoFit/>
          </a:bodyPr>
          <a:lstStyle/>
          <a:p>
            <a:r>
              <a:rPr lang="en-IE" dirty="0" smtClean="0"/>
              <a:t>Cells in the gel video – I have taken it out of </a:t>
            </a:r>
            <a:r>
              <a:rPr lang="en-IE" smtClean="0"/>
              <a:t>this version to </a:t>
            </a:r>
            <a:r>
              <a:rPr lang="en-IE" dirty="0" smtClean="0"/>
              <a:t>reduce file size </a:t>
            </a:r>
            <a:endParaRPr lang="en-IE" dirty="0"/>
          </a:p>
        </p:txBody>
      </p:sp>
      <p:pic>
        <p:nvPicPr>
          <p:cNvPr id="6" name="RGD_lowdensity_D5_10x_Stack.mp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Lst>
          </p:nvPr>
        </p:nvPicPr>
        <p:blipFill>
          <a:blip r:embed="rId6"/>
          <a:stretch>
            <a:fillRect/>
          </a:stretch>
        </p:blipFill>
        <p:spPr>
          <a:xfrm>
            <a:off x="1691680" y="1844824"/>
            <a:ext cx="4752528" cy="4752528"/>
          </a:xfrm>
          <a:prstGeom prst="rect">
            <a:avLst/>
          </a:prstGeom>
        </p:spPr>
      </p:pic>
    </p:spTree>
    <p:extLst>
      <p:ext uri="{BB962C8B-B14F-4D97-AF65-F5344CB8AC3E}">
        <p14:creationId xmlns:p14="http://schemas.microsoft.com/office/powerpoint/2010/main" val="32544806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β</a:t>
            </a:r>
            <a:r>
              <a:rPr lang="en-IE" dirty="0" smtClean="0"/>
              <a:t>-Shell</a:t>
            </a:r>
            <a:endParaRPr lang="en-IE" dirty="0"/>
          </a:p>
        </p:txBody>
      </p:sp>
      <p:sp>
        <p:nvSpPr>
          <p:cNvPr id="3" name="Content Placeholder 2"/>
          <p:cNvSpPr>
            <a:spLocks noGrp="1"/>
          </p:cNvSpPr>
          <p:nvPr>
            <p:ph idx="1"/>
          </p:nvPr>
        </p:nvSpPr>
        <p:spPr>
          <a:xfrm>
            <a:off x="457200" y="1600200"/>
            <a:ext cx="5050904" cy="4525963"/>
          </a:xfrm>
        </p:spPr>
        <p:txBody>
          <a:bodyPr>
            <a:normAutofit fontScale="92500" lnSpcReduction="20000"/>
          </a:bodyPr>
          <a:lstStyle/>
          <a:p>
            <a:r>
              <a:rPr lang="en-IE" dirty="0" smtClean="0"/>
              <a:t>A smart biocompatible implant for delivery of </a:t>
            </a:r>
            <a:r>
              <a:rPr lang="el-GR" dirty="0" smtClean="0"/>
              <a:t>β</a:t>
            </a:r>
            <a:r>
              <a:rPr lang="en-IE" dirty="0" smtClean="0"/>
              <a:t>-Gel to an extra-vascular site</a:t>
            </a:r>
          </a:p>
          <a:p>
            <a:pPr lvl="1"/>
            <a:r>
              <a:rPr lang="en-IE" dirty="0" smtClean="0"/>
              <a:t>Drug eluting shell for enhanced bio-integration</a:t>
            </a:r>
          </a:p>
          <a:p>
            <a:pPr lvl="1"/>
            <a:r>
              <a:rPr lang="en-IE" dirty="0" smtClean="0"/>
              <a:t>Engineered to selectively isolate immune system cells while allowing insulin and glucose transport</a:t>
            </a:r>
          </a:p>
          <a:p>
            <a:pPr lvl="1"/>
            <a:r>
              <a:rPr lang="en-IE" dirty="0" smtClean="0"/>
              <a:t>Delivery via minimally invasive procedure</a:t>
            </a:r>
          </a:p>
          <a:p>
            <a:pPr lvl="1"/>
            <a:r>
              <a:rPr lang="en-IE" dirty="0" smtClean="0"/>
              <a:t>Fully retrievable</a:t>
            </a:r>
          </a:p>
          <a:p>
            <a:pPr lvl="1"/>
            <a:endParaRPr lang="en-IE" dirty="0" smtClean="0"/>
          </a:p>
          <a:p>
            <a:pPr lvl="1"/>
            <a:endParaRPr lang="en-IE" dirty="0"/>
          </a:p>
        </p:txBody>
      </p:sp>
      <p:pic>
        <p:nvPicPr>
          <p:cNvPr id="4"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4624"/>
            <a:ext cx="2000250"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2704" y="1628800"/>
            <a:ext cx="3419475" cy="255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662704" y="4293096"/>
            <a:ext cx="3419475" cy="584775"/>
          </a:xfrm>
          <a:prstGeom prst="rect">
            <a:avLst/>
          </a:prstGeom>
          <a:noFill/>
        </p:spPr>
        <p:txBody>
          <a:bodyPr wrap="square" rtlCol="0">
            <a:spAutoFit/>
          </a:bodyPr>
          <a:lstStyle/>
          <a:p>
            <a:r>
              <a:rPr lang="en-IE" sz="1600" dirty="0" err="1" smtClean="0">
                <a:solidFill>
                  <a:srgbClr val="000000"/>
                </a:solidFill>
              </a:rPr>
              <a:t>ViaCyte’s</a:t>
            </a:r>
            <a:r>
              <a:rPr lang="en-IE" sz="1600" dirty="0" smtClean="0">
                <a:solidFill>
                  <a:srgbClr val="000000"/>
                </a:solidFill>
              </a:rPr>
              <a:t> </a:t>
            </a:r>
            <a:r>
              <a:rPr lang="en-IE" sz="1600" dirty="0" err="1" smtClean="0">
                <a:solidFill>
                  <a:srgbClr val="000000"/>
                </a:solidFill>
              </a:rPr>
              <a:t>Encaptra</a:t>
            </a:r>
            <a:r>
              <a:rPr lang="en-IE" sz="1600" dirty="0" smtClean="0">
                <a:solidFill>
                  <a:srgbClr val="000000"/>
                </a:solidFill>
              </a:rPr>
              <a:t> device  demonstrating surface vascularisation </a:t>
            </a:r>
            <a:endParaRPr lang="en-IE" sz="1600" dirty="0">
              <a:solidFill>
                <a:srgbClr val="000000"/>
              </a:solidFill>
            </a:endParaRPr>
          </a:p>
        </p:txBody>
      </p:sp>
    </p:spTree>
    <p:extLst>
      <p:ext uri="{BB962C8B-B14F-4D97-AF65-F5344CB8AC3E}">
        <p14:creationId xmlns:p14="http://schemas.microsoft.com/office/powerpoint/2010/main" val="40850573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n-US" dirty="0">
                <a:latin typeface="Calibri" pitchFamily="34" charset="0"/>
              </a:rPr>
              <a:t>β</a:t>
            </a:r>
            <a:r>
              <a:rPr lang="en-IE" altLang="en-US" dirty="0" smtClean="0">
                <a:latin typeface="Calibri" pitchFamily="34" charset="0"/>
              </a:rPr>
              <a:t>-</a:t>
            </a:r>
            <a:r>
              <a:rPr lang="en-IE" altLang="en-US" dirty="0" err="1" smtClean="0">
                <a:latin typeface="Calibri" pitchFamily="34" charset="0"/>
              </a:rPr>
              <a:t>Cath</a:t>
            </a:r>
            <a:endParaRPr lang="en-IE" dirty="0"/>
          </a:p>
        </p:txBody>
      </p:sp>
      <p:sp>
        <p:nvSpPr>
          <p:cNvPr id="3" name="Content Placeholder 2"/>
          <p:cNvSpPr>
            <a:spLocks noGrp="1"/>
          </p:cNvSpPr>
          <p:nvPr>
            <p:ph idx="1"/>
          </p:nvPr>
        </p:nvSpPr>
        <p:spPr>
          <a:xfrm>
            <a:off x="457200" y="1600200"/>
            <a:ext cx="5266928" cy="4525963"/>
          </a:xfrm>
        </p:spPr>
        <p:txBody>
          <a:bodyPr/>
          <a:lstStyle/>
          <a:p>
            <a:r>
              <a:rPr lang="en-IE" dirty="0" smtClean="0"/>
              <a:t>A custom catheter system for delivery of </a:t>
            </a:r>
            <a:r>
              <a:rPr lang="el-GR" dirty="0" smtClean="0"/>
              <a:t>β</a:t>
            </a:r>
            <a:r>
              <a:rPr lang="en-IE" dirty="0" smtClean="0"/>
              <a:t>-Gel to </a:t>
            </a:r>
            <a:r>
              <a:rPr lang="el-GR" dirty="0" smtClean="0"/>
              <a:t>β</a:t>
            </a:r>
            <a:r>
              <a:rPr lang="en-IE" dirty="0" smtClean="0"/>
              <a:t>-Shell</a:t>
            </a:r>
          </a:p>
          <a:p>
            <a:pPr lvl="1"/>
            <a:r>
              <a:rPr lang="en-IE" dirty="0" smtClean="0"/>
              <a:t>Will facilitate </a:t>
            </a:r>
            <a:r>
              <a:rPr lang="en-IE" dirty="0"/>
              <a:t>delivery and </a:t>
            </a:r>
            <a:r>
              <a:rPr lang="en-IE" dirty="0" smtClean="0"/>
              <a:t>replenishment of islets in </a:t>
            </a:r>
            <a:r>
              <a:rPr lang="el-GR" dirty="0"/>
              <a:t>β</a:t>
            </a:r>
            <a:r>
              <a:rPr lang="en-IE" dirty="0"/>
              <a:t>-Gel </a:t>
            </a:r>
            <a:r>
              <a:rPr lang="en-IE" dirty="0" smtClean="0"/>
              <a:t>by injection</a:t>
            </a:r>
          </a:p>
          <a:p>
            <a:pPr lvl="1"/>
            <a:r>
              <a:rPr lang="en-IE" dirty="0" smtClean="0"/>
              <a:t> Technology to ensure gelation occurs at the desired engraftment site</a:t>
            </a:r>
          </a:p>
          <a:p>
            <a:pPr lvl="1"/>
            <a:endParaRPr lang="en-IE" dirty="0" smtClean="0"/>
          </a:p>
          <a:p>
            <a:pPr lvl="1"/>
            <a:endParaRPr lang="en-IE" dirty="0"/>
          </a:p>
        </p:txBody>
      </p:sp>
      <p:sp>
        <p:nvSpPr>
          <p:cNvPr id="6" name="Rectangle 5"/>
          <p:cNvSpPr/>
          <p:nvPr/>
        </p:nvSpPr>
        <p:spPr>
          <a:xfrm>
            <a:off x="6588224" y="404664"/>
            <a:ext cx="1944216" cy="8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4" descr="C:\Users\helenakelly\Desktop\AMCARE\Logos\BSC logo.png"/>
          <p:cNvPicPr/>
          <p:nvPr/>
        </p:nvPicPr>
        <p:blipFill>
          <a:blip r:embed="rId3" cstate="print"/>
          <a:srcRect/>
          <a:stretch>
            <a:fillRect/>
          </a:stretch>
        </p:blipFill>
        <p:spPr bwMode="auto">
          <a:xfrm>
            <a:off x="6804248" y="476672"/>
            <a:ext cx="1616075" cy="657225"/>
          </a:xfrm>
          <a:prstGeom prst="rect">
            <a:avLst/>
          </a:prstGeom>
          <a:noFill/>
          <a:ln w="9525">
            <a:noFill/>
            <a:miter lim="800000"/>
            <a:headEnd/>
            <a:tailEnd/>
          </a:ln>
        </p:spPr>
      </p:pic>
      <p:pic>
        <p:nvPicPr>
          <p:cNvPr id="3074" name="Picture 2" descr="Image result for Boston Scientific cathe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552515"/>
            <a:ext cx="3503414" cy="18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652120" y="4437112"/>
            <a:ext cx="3491880" cy="307777"/>
          </a:xfrm>
          <a:prstGeom prst="rect">
            <a:avLst/>
          </a:prstGeom>
          <a:noFill/>
        </p:spPr>
        <p:txBody>
          <a:bodyPr wrap="square" rtlCol="0">
            <a:spAutoFit/>
          </a:bodyPr>
          <a:lstStyle/>
          <a:p>
            <a:r>
              <a:rPr lang="en-IE" sz="1400" dirty="0" smtClean="0">
                <a:solidFill>
                  <a:srgbClr val="000000"/>
                </a:solidFill>
              </a:rPr>
              <a:t>Boston Scientific’s AXIOS™ delivery catheter</a:t>
            </a:r>
            <a:endParaRPr lang="en-IE" sz="1400" dirty="0">
              <a:solidFill>
                <a:srgbClr val="000000"/>
              </a:solidFill>
            </a:endParaRPr>
          </a:p>
        </p:txBody>
      </p:sp>
    </p:spTree>
    <p:extLst>
      <p:ext uri="{BB962C8B-B14F-4D97-AF65-F5344CB8AC3E}">
        <p14:creationId xmlns:p14="http://schemas.microsoft.com/office/powerpoint/2010/main" val="35524441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Other DRIVE technologies in development</a:t>
            </a:r>
            <a:endParaRPr lang="en-IE" dirty="0"/>
          </a:p>
        </p:txBody>
      </p:sp>
      <p:sp>
        <p:nvSpPr>
          <p:cNvPr id="3" name="Content Placeholder 2"/>
          <p:cNvSpPr>
            <a:spLocks noGrp="1"/>
          </p:cNvSpPr>
          <p:nvPr>
            <p:ph sz="half" idx="1"/>
          </p:nvPr>
        </p:nvSpPr>
        <p:spPr>
          <a:xfrm>
            <a:off x="457200" y="1600200"/>
            <a:ext cx="5554960" cy="4709120"/>
          </a:xfrm>
        </p:spPr>
        <p:txBody>
          <a:bodyPr>
            <a:normAutofit fontScale="62500" lnSpcReduction="20000"/>
          </a:bodyPr>
          <a:lstStyle/>
          <a:p>
            <a:r>
              <a:rPr lang="en-IE" dirty="0" smtClean="0"/>
              <a:t>Localised immunosuppression</a:t>
            </a:r>
          </a:p>
          <a:p>
            <a:pPr lvl="1"/>
            <a:r>
              <a:rPr lang="en-IE" dirty="0"/>
              <a:t>t</a:t>
            </a:r>
            <a:r>
              <a:rPr lang="en-IE" dirty="0" smtClean="0"/>
              <a:t>o prevent graft rejection without systemic side effects</a:t>
            </a:r>
          </a:p>
          <a:p>
            <a:endParaRPr lang="en-IE" dirty="0" smtClean="0"/>
          </a:p>
          <a:p>
            <a:r>
              <a:rPr lang="en-IE" dirty="0" smtClean="0"/>
              <a:t>Adult stem cell sources of insulin producing </a:t>
            </a:r>
            <a:r>
              <a:rPr lang="el-GR" dirty="0" smtClean="0"/>
              <a:t>β</a:t>
            </a:r>
            <a:r>
              <a:rPr lang="en-IE" dirty="0" smtClean="0"/>
              <a:t>-cells</a:t>
            </a:r>
          </a:p>
          <a:p>
            <a:pPr lvl="1"/>
            <a:r>
              <a:rPr lang="en-IE" dirty="0"/>
              <a:t>a</a:t>
            </a:r>
            <a:r>
              <a:rPr lang="en-IE" dirty="0" smtClean="0"/>
              <a:t>s renewable sources of insulin secreting cells</a:t>
            </a:r>
          </a:p>
          <a:p>
            <a:endParaRPr lang="en-IE" dirty="0" smtClean="0"/>
          </a:p>
          <a:p>
            <a:r>
              <a:rPr lang="en-IE" dirty="0" smtClean="0"/>
              <a:t>Recombinant collagenases </a:t>
            </a:r>
          </a:p>
          <a:p>
            <a:pPr lvl="1"/>
            <a:r>
              <a:rPr lang="en-IE" dirty="0" smtClean="0"/>
              <a:t>for optimal islet harvesting</a:t>
            </a:r>
          </a:p>
          <a:p>
            <a:endParaRPr lang="en-IE" dirty="0" smtClean="0"/>
          </a:p>
          <a:p>
            <a:r>
              <a:rPr lang="en-IE" dirty="0" smtClean="0"/>
              <a:t>Islet preservation, culture and storage systems</a:t>
            </a:r>
          </a:p>
          <a:p>
            <a:pPr lvl="1"/>
            <a:r>
              <a:rPr lang="en-IE" dirty="0" smtClean="0"/>
              <a:t>to facilitate islet distribution</a:t>
            </a:r>
          </a:p>
          <a:p>
            <a:endParaRPr lang="en-IE" dirty="0" smtClean="0"/>
          </a:p>
          <a:p>
            <a:r>
              <a:rPr lang="en-IE" dirty="0" smtClean="0"/>
              <a:t>Biodegradable drug </a:t>
            </a:r>
            <a:r>
              <a:rPr lang="en-IE" dirty="0" err="1" smtClean="0"/>
              <a:t>microparticles</a:t>
            </a:r>
            <a:endParaRPr lang="en-IE" dirty="0"/>
          </a:p>
          <a:p>
            <a:pPr lvl="1"/>
            <a:r>
              <a:rPr lang="en-IE" dirty="0" smtClean="0"/>
              <a:t>for targeted delivery and sustained release</a:t>
            </a:r>
          </a:p>
          <a:p>
            <a:endParaRPr lang="en-IE" dirty="0" smtClean="0"/>
          </a:p>
          <a:p>
            <a:r>
              <a:rPr lang="en-IE" dirty="0" smtClean="0"/>
              <a:t>Human 3D </a:t>
            </a:r>
            <a:r>
              <a:rPr lang="en-IE" i="1" dirty="0"/>
              <a:t>in vitro</a:t>
            </a:r>
            <a:r>
              <a:rPr lang="en-IE" dirty="0"/>
              <a:t> tissue model of the </a:t>
            </a:r>
            <a:r>
              <a:rPr lang="en-IE" dirty="0" smtClean="0"/>
              <a:t>pancreas </a:t>
            </a:r>
          </a:p>
          <a:p>
            <a:pPr lvl="1"/>
            <a:r>
              <a:rPr lang="en-IE" dirty="0" smtClean="0"/>
              <a:t>for </a:t>
            </a:r>
            <a:r>
              <a:rPr lang="en-IE" dirty="0"/>
              <a:t>use as a test system reflective of long term </a:t>
            </a:r>
            <a:r>
              <a:rPr lang="en-IE" i="1" dirty="0"/>
              <a:t>in vivo </a:t>
            </a:r>
            <a:r>
              <a:rPr lang="en-IE" dirty="0"/>
              <a:t>behaviour</a:t>
            </a:r>
          </a:p>
        </p:txBody>
      </p:sp>
      <p:pic>
        <p:nvPicPr>
          <p:cNvPr id="5" name="Picture 2" descr="C:\Users\liamburke\Dropbox\DRIVE PROJECT\Publicity folder\DRIVE partner logos\Innoco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867" y="4604336"/>
            <a:ext cx="2093902" cy="536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9710" y="1484784"/>
            <a:ext cx="1378794" cy="74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1818" y="2276872"/>
            <a:ext cx="1008112" cy="68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8" y="2418182"/>
            <a:ext cx="1728190" cy="506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6272" y="3146511"/>
            <a:ext cx="2115694" cy="124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liamburke\Dropbox\DRIVE PROJECT\Publicity folder\DRIVE partner logos\logo_ukt.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56176" y="5294043"/>
            <a:ext cx="1936902" cy="8070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liamburke\Dropbox\DRIVE PROJECT\Publicity folder\DRIVE partner logos\UU_logo.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9" t="25735" r="14673" b="23918"/>
          <a:stretch/>
        </p:blipFill>
        <p:spPr bwMode="auto">
          <a:xfrm>
            <a:off x="7130374" y="4598836"/>
            <a:ext cx="1680752" cy="4884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Users\liamburke\Dropbox\DRIVE PROJECT\Publicity folder\DRIVE partner logos\Innoco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2120" y="1596056"/>
            <a:ext cx="2093902" cy="53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70339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957" y="-27384"/>
            <a:ext cx="9180000"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 name="Picture 6" descr="Image result for blank Europe map colou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194" t="36966" r="40903" b="7198"/>
          <a:stretch/>
        </p:blipFill>
        <p:spPr bwMode="auto">
          <a:xfrm>
            <a:off x="3883434" y="-27384"/>
            <a:ext cx="5369086" cy="69750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C:\Users\liamburke\Dropbox\DRIVE PROJECT\Publicity folder\DRIVE LOGOS\DRIVE LOGOS\WEB\Drive-Logo-RGB-Web.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400" y="0"/>
            <a:ext cx="4470600" cy="12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7" descr="C:\Users\liamburke\Desktop\RCSI logos and templates\RCSI Logo 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3394" y="1478499"/>
            <a:ext cx="726358" cy="9327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7886" y="1550108"/>
            <a:ext cx="645682" cy="438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9"/>
          <p:cNvPicPr>
            <a:picLocks noChangeAspect="1" noChangeArrowheads="1"/>
          </p:cNvPicPr>
          <p:nvPr/>
        </p:nvPicPr>
        <p:blipFill rotWithShape="1">
          <a:blip r:embed="rId6">
            <a:extLst>
              <a:ext uri="{28A0092B-C50C-407E-A947-70E740481C1C}">
                <a14:useLocalDpi xmlns:a14="http://schemas.microsoft.com/office/drawing/2010/main" val="0"/>
              </a:ext>
            </a:extLst>
          </a:blip>
          <a:srcRect l="27364" r="22008"/>
          <a:stretch/>
        </p:blipFill>
        <p:spPr bwMode="auto">
          <a:xfrm>
            <a:off x="971600" y="2219520"/>
            <a:ext cx="539570" cy="705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Users\helenakelly\Desktop\AMCARE\Logos\BSC logo.png"/>
          <p:cNvPicPr/>
          <p:nvPr/>
        </p:nvPicPr>
        <p:blipFill>
          <a:blip r:embed="rId7" cstate="print"/>
          <a:srcRect/>
          <a:stretch>
            <a:fillRect/>
          </a:stretch>
        </p:blipFill>
        <p:spPr bwMode="auto">
          <a:xfrm>
            <a:off x="1547664" y="2420888"/>
            <a:ext cx="939817" cy="432047"/>
          </a:xfrm>
          <a:prstGeom prst="rect">
            <a:avLst/>
          </a:prstGeom>
          <a:noFill/>
          <a:ln w="9525">
            <a:noFill/>
            <a:miter lim="800000"/>
            <a:headEnd/>
            <a:tailEnd/>
          </a:ln>
        </p:spPr>
      </p:pic>
      <p:sp>
        <p:nvSpPr>
          <p:cNvPr id="12" name="Rectangle 11"/>
          <p:cNvSpPr/>
          <p:nvPr/>
        </p:nvSpPr>
        <p:spPr>
          <a:xfrm>
            <a:off x="755576" y="1389691"/>
            <a:ext cx="1875921" cy="175127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4" name="Straight Arrow Connector 13"/>
          <p:cNvCxnSpPr>
            <a:stCxn id="12" idx="3"/>
          </p:cNvCxnSpPr>
          <p:nvPr/>
        </p:nvCxnSpPr>
        <p:spPr>
          <a:xfrm>
            <a:off x="2631497" y="2265330"/>
            <a:ext cx="1968460" cy="33158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8" descr="C:\Users\liamburke\Desktop\Grant Proposals\DRIVE PROPOSAL\DRIVE partner logos\2256_ox_brand_blue_po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1260" y="2924944"/>
            <a:ext cx="754406" cy="754406"/>
          </a:xfrm>
          <a:prstGeom prst="rect">
            <a:avLst/>
          </a:prstGeom>
          <a:noFill/>
          <a:ln w="19050">
            <a:solidFill>
              <a:srgbClr val="DA2027"/>
            </a:solidFill>
          </a:ln>
          <a:extLst>
            <a:ext uri="{909E8E84-426E-40DD-AFC4-6F175D3DCCD1}">
              <a14:hiddenFill xmlns:a14="http://schemas.microsoft.com/office/drawing/2010/main">
                <a:solidFill>
                  <a:srgbClr val="FFFFFF"/>
                </a:solidFill>
              </a14:hiddenFill>
            </a:ext>
          </a:extLst>
        </p:spPr>
      </p:pic>
      <p:cxnSp>
        <p:nvCxnSpPr>
          <p:cNvPr id="16" name="Straight Arrow Connector 15"/>
          <p:cNvCxnSpPr>
            <a:stCxn id="15" idx="3"/>
          </p:cNvCxnSpPr>
          <p:nvPr/>
        </p:nvCxnSpPr>
        <p:spPr>
          <a:xfrm flipV="1">
            <a:off x="3775666" y="2924944"/>
            <a:ext cx="1804446" cy="377203"/>
          </a:xfrm>
          <a:prstGeom prst="straightConnector1">
            <a:avLst/>
          </a:prstGeom>
          <a:ln w="19050">
            <a:solidFill>
              <a:srgbClr val="DA2027"/>
            </a:solidFill>
            <a:tailEnd type="arrow"/>
          </a:ln>
        </p:spPr>
        <p:style>
          <a:lnRef idx="1">
            <a:schemeClr val="accent1"/>
          </a:lnRef>
          <a:fillRef idx="0">
            <a:schemeClr val="accent1"/>
          </a:fillRef>
          <a:effectRef idx="0">
            <a:schemeClr val="accent1"/>
          </a:effectRef>
          <a:fontRef idx="minor">
            <a:schemeClr val="tx1"/>
          </a:fontRef>
        </p:style>
      </p:cxnSp>
      <p:pic>
        <p:nvPicPr>
          <p:cNvPr id="19"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7141" y="5877272"/>
            <a:ext cx="1560803" cy="45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flipV="1">
            <a:off x="4095988" y="5229200"/>
            <a:ext cx="1268100" cy="861900"/>
          </a:xfrm>
          <a:prstGeom prst="straightConnector1">
            <a:avLst/>
          </a:prstGeom>
          <a:ln w="19050">
            <a:solidFill>
              <a:srgbClr val="DA2027"/>
            </a:solidFill>
            <a:tailEnd type="arrow"/>
          </a:ln>
        </p:spPr>
        <p:style>
          <a:lnRef idx="1">
            <a:schemeClr val="accent1"/>
          </a:lnRef>
          <a:fillRef idx="0">
            <a:schemeClr val="accent1"/>
          </a:fillRef>
          <a:effectRef idx="0">
            <a:schemeClr val="accent1"/>
          </a:effectRef>
          <a:fontRef idx="minor">
            <a:schemeClr val="tx1"/>
          </a:fontRef>
        </p:style>
      </p:cxnSp>
      <p:pic>
        <p:nvPicPr>
          <p:cNvPr id="23"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5480" y="4048378"/>
            <a:ext cx="992184" cy="53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656" y="3993521"/>
            <a:ext cx="1124035" cy="659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560" y="4869161"/>
            <a:ext cx="887658" cy="432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4620" y="4783506"/>
            <a:ext cx="757140" cy="51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491924" y="3679351"/>
            <a:ext cx="2107768" cy="1924486"/>
          </a:xfrm>
          <a:prstGeom prst="rect">
            <a:avLst/>
          </a:pr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1" name="Straight Arrow Connector 30"/>
          <p:cNvCxnSpPr>
            <a:stCxn id="29" idx="3"/>
          </p:cNvCxnSpPr>
          <p:nvPr/>
        </p:nvCxnSpPr>
        <p:spPr>
          <a:xfrm>
            <a:off x="2599692" y="4641594"/>
            <a:ext cx="5356684" cy="515598"/>
          </a:xfrm>
          <a:prstGeom prst="straightConnector1">
            <a:avLst/>
          </a:prstGeom>
          <a:ln w="1905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3" name="AutoShape 2" descr="Image result for Irish fla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pic>
        <p:nvPicPr>
          <p:cNvPr id="37" name="Picture 2" descr="C:\Users\liamburke\Dropbox\DRIVE PROJECT\Publicity folder\DRIVE partner logos\logo_ukt.gif"/>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91708" y="3861048"/>
            <a:ext cx="1414388" cy="589328"/>
          </a:xfrm>
          <a:prstGeom prst="rect">
            <a:avLst/>
          </a:prstGeom>
          <a:noFill/>
          <a:ln w="19050">
            <a:solidFill>
              <a:srgbClr val="000000"/>
            </a:solidFill>
          </a:ln>
          <a:extLst>
            <a:ext uri="{909E8E84-426E-40DD-AFC4-6F175D3DCCD1}">
              <a14:hiddenFill xmlns:a14="http://schemas.microsoft.com/office/drawing/2010/main">
                <a:solidFill>
                  <a:srgbClr val="FFFFFF"/>
                </a:solidFill>
              </a14:hiddenFill>
            </a:ext>
          </a:extLst>
        </p:spPr>
      </p:pic>
      <p:cxnSp>
        <p:nvCxnSpPr>
          <p:cNvPr id="40" name="Straight Arrow Connector 39"/>
          <p:cNvCxnSpPr/>
          <p:nvPr/>
        </p:nvCxnSpPr>
        <p:spPr>
          <a:xfrm flipV="1">
            <a:off x="4506096" y="3861048"/>
            <a:ext cx="2946224" cy="294666"/>
          </a:xfrm>
          <a:prstGeom prst="straightConnector1">
            <a:avLst/>
          </a:prstGeom>
          <a:ln w="19050">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43" name="Picture 2" descr="C:\Users\liamburke\Dropbox\DRIVE PROJECT\Publicity folder\DRIVE partner logos\Innocore.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580112" y="1195860"/>
            <a:ext cx="1512154" cy="387662"/>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liamburke\Dropbox\DRIVE PROJECT\Publicity folder\DRIVE partner logos\UU_logo.jpg"/>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2459" t="25735" r="14673" b="23918"/>
          <a:stretch/>
        </p:blipFill>
        <p:spPr bwMode="auto">
          <a:xfrm>
            <a:off x="5555544" y="1589984"/>
            <a:ext cx="1680752" cy="488404"/>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p:cNvSpPr/>
          <p:nvPr/>
        </p:nvSpPr>
        <p:spPr>
          <a:xfrm>
            <a:off x="5552698" y="1052736"/>
            <a:ext cx="1875921" cy="1166784"/>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48" name="Straight Arrow Connector 47"/>
          <p:cNvCxnSpPr>
            <a:stCxn id="45" idx="2"/>
          </p:cNvCxnSpPr>
          <p:nvPr/>
        </p:nvCxnSpPr>
        <p:spPr>
          <a:xfrm>
            <a:off x="6490659" y="2219520"/>
            <a:ext cx="313589" cy="63341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50" name="Rectangle 49"/>
          <p:cNvSpPr/>
          <p:nvPr/>
        </p:nvSpPr>
        <p:spPr>
          <a:xfrm>
            <a:off x="2487482" y="5714706"/>
            <a:ext cx="1608506" cy="882646"/>
          </a:xfrm>
          <a:prstGeom prst="rect">
            <a:avLst/>
          </a:prstGeom>
          <a:noFill/>
          <a:ln w="19050">
            <a:solidFill>
              <a:srgbClr val="DA20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52" name="Picture 1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12360" y="1602964"/>
            <a:ext cx="1328936" cy="591376"/>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Arrow Connector 52"/>
          <p:cNvCxnSpPr>
            <a:stCxn id="52" idx="2"/>
          </p:cNvCxnSpPr>
          <p:nvPr/>
        </p:nvCxnSpPr>
        <p:spPr>
          <a:xfrm>
            <a:off x="8476828" y="2194340"/>
            <a:ext cx="271636" cy="1378676"/>
          </a:xfrm>
          <a:prstGeom prst="straightConnector1">
            <a:avLst/>
          </a:prstGeom>
          <a:ln w="19050">
            <a:solidFill>
              <a:srgbClr val="0070C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231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The DRIVE Consortium</a:t>
            </a:r>
            <a:endParaRPr lang="en-IE" dirty="0"/>
          </a:p>
        </p:txBody>
      </p:sp>
      <p:pic>
        <p:nvPicPr>
          <p:cNvPr id="7170" name="Picture 2" descr="C:\Users\liamburke\Dropbox\DRIVE PROJECT\Publicity folder\Partners' pictures\Venice GA\IMG_123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801"/>
          <a:stretch/>
        </p:blipFill>
        <p:spPr bwMode="auto">
          <a:xfrm>
            <a:off x="0" y="1447800"/>
            <a:ext cx="9144000" cy="5437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1739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 name="Group 6"/>
          <p:cNvGrpSpPr/>
          <p:nvPr/>
        </p:nvGrpSpPr>
        <p:grpSpPr>
          <a:xfrm>
            <a:off x="0" y="5959475"/>
            <a:ext cx="9180512" cy="898525"/>
            <a:chOff x="0" y="5959475"/>
            <a:chExt cx="9180512" cy="898525"/>
          </a:xfrm>
        </p:grpSpPr>
        <p:sp>
          <p:nvSpPr>
            <p:cNvPr id="8" name="Rectangle 7"/>
            <p:cNvSpPr/>
            <p:nvPr/>
          </p:nvSpPr>
          <p:spPr>
            <a:xfrm>
              <a:off x="0" y="5959475"/>
              <a:ext cx="9180512" cy="898525"/>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ln>
                  <a:solidFill>
                    <a:schemeClr val="accent1"/>
                  </a:solidFill>
                </a:ln>
              </a:endParaRPr>
            </a:p>
          </p:txBody>
        </p:sp>
        <p:sp>
          <p:nvSpPr>
            <p:cNvPr id="9" name="Rectangle 8"/>
            <p:cNvSpPr/>
            <p:nvPr/>
          </p:nvSpPr>
          <p:spPr>
            <a:xfrm>
              <a:off x="1510928" y="6073775"/>
              <a:ext cx="7021512" cy="584200"/>
            </a:xfrm>
            <a:prstGeom prst="rect">
              <a:avLst/>
            </a:prstGeom>
          </p:spPr>
          <p:txBody>
            <a:bodyPr>
              <a:spAutoFit/>
            </a:bodyPr>
            <a:lstStyle/>
            <a:p>
              <a:pPr algn="ctr" eaLnBrk="1" hangingPunct="1">
                <a:defRPr/>
              </a:pPr>
              <a:r>
                <a:rPr lang="en-IE" sz="1600" b="1" dirty="0">
                  <a:solidFill>
                    <a:schemeClr val="bg1"/>
                  </a:solidFill>
                </a:rPr>
                <a:t>The DRIVE project </a:t>
              </a:r>
              <a:r>
                <a:rPr lang="en-IE" altLang="en-US" sz="1600" b="1" dirty="0">
                  <a:solidFill>
                    <a:schemeClr val="bg1"/>
                  </a:solidFill>
                  <a:latin typeface="Calibri" pitchFamily="34" charset="0"/>
                </a:rPr>
                <a:t>has received funding from </a:t>
              </a:r>
              <a:r>
                <a:rPr lang="en-IE" altLang="en-US" sz="1600" b="1" dirty="0" smtClean="0">
                  <a:solidFill>
                    <a:schemeClr val="bg1"/>
                  </a:solidFill>
                  <a:latin typeface="Calibri" pitchFamily="34" charset="0"/>
                </a:rPr>
                <a:t>the </a:t>
              </a:r>
              <a:r>
                <a:rPr lang="en-IE" altLang="en-US" sz="1600" b="1" i="1" dirty="0">
                  <a:solidFill>
                    <a:schemeClr val="bg1"/>
                  </a:solidFill>
                  <a:latin typeface="Calibri" pitchFamily="34" charset="0"/>
                </a:rPr>
                <a:t>European Union’s Horizon 2020 research and innovation programme </a:t>
              </a:r>
              <a:r>
                <a:rPr lang="en-IE" altLang="en-US" sz="1600" b="1" dirty="0">
                  <a:solidFill>
                    <a:schemeClr val="bg1"/>
                  </a:solidFill>
                  <a:latin typeface="Calibri" pitchFamily="34" charset="0"/>
                </a:rPr>
                <a:t>under grant agreement number 645991.</a:t>
              </a:r>
              <a:endParaRPr lang="en-IE" sz="1600" b="1" dirty="0">
                <a:solidFill>
                  <a:schemeClr val="bg1"/>
                </a:solidFill>
              </a:endParaRPr>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45929"/>
            <a:stretch>
              <a:fillRect/>
            </a:stretch>
          </p:blipFill>
          <p:spPr bwMode="auto">
            <a:xfrm>
              <a:off x="474961" y="6076950"/>
              <a:ext cx="928687" cy="61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itle 1"/>
          <p:cNvSpPr>
            <a:spLocks noGrp="1"/>
          </p:cNvSpPr>
          <p:nvPr>
            <p:ph type="title"/>
          </p:nvPr>
        </p:nvSpPr>
        <p:spPr>
          <a:xfrm>
            <a:off x="457200" y="274638"/>
            <a:ext cx="8229600" cy="1143000"/>
          </a:xfrm>
        </p:spPr>
        <p:txBody>
          <a:bodyPr/>
          <a:lstStyle/>
          <a:p>
            <a:r>
              <a:rPr lang="en-IE" dirty="0" smtClean="0"/>
              <a:t>Thank you for listening!</a:t>
            </a:r>
            <a:endParaRPr lang="en-IE" dirty="0"/>
          </a:p>
        </p:txBody>
      </p:sp>
      <p:pic>
        <p:nvPicPr>
          <p:cNvPr id="1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694162"/>
            <a:ext cx="2533650"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https://pbs.twimg.com/media/Ca7ffCcWAAAhwQA.jpg: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484784"/>
            <a:ext cx="4364052" cy="29107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55576" y="2276872"/>
            <a:ext cx="2808312" cy="1200329"/>
          </a:xfrm>
          <a:prstGeom prst="rect">
            <a:avLst/>
          </a:prstGeom>
          <a:noFill/>
        </p:spPr>
        <p:txBody>
          <a:bodyPr wrap="square" rtlCol="0">
            <a:spAutoFit/>
          </a:bodyPr>
          <a:lstStyle/>
          <a:p>
            <a:r>
              <a:rPr lang="en-IE" dirty="0" smtClean="0">
                <a:solidFill>
                  <a:srgbClr val="000000"/>
                </a:solidFill>
              </a:rPr>
              <a:t>Prof José-Luis </a:t>
            </a:r>
            <a:r>
              <a:rPr lang="en-IE" dirty="0" err="1" smtClean="0">
                <a:solidFill>
                  <a:srgbClr val="000000"/>
                </a:solidFill>
              </a:rPr>
              <a:t>Pedraz</a:t>
            </a:r>
            <a:endParaRPr lang="en-IE" dirty="0" smtClean="0">
              <a:solidFill>
                <a:srgbClr val="000000"/>
              </a:solidFill>
            </a:endParaRPr>
          </a:p>
          <a:p>
            <a:r>
              <a:rPr lang="en-IE" dirty="0" smtClean="0">
                <a:solidFill>
                  <a:srgbClr val="000000"/>
                </a:solidFill>
              </a:rPr>
              <a:t>Dr Jesús Ciriza</a:t>
            </a:r>
          </a:p>
          <a:p>
            <a:r>
              <a:rPr lang="en-IE" dirty="0" smtClean="0">
                <a:solidFill>
                  <a:srgbClr val="000000"/>
                </a:solidFill>
              </a:rPr>
              <a:t>Ms Angela Losada Narvaez</a:t>
            </a:r>
          </a:p>
          <a:p>
            <a:r>
              <a:rPr lang="en-IE" dirty="0" smtClean="0">
                <a:solidFill>
                  <a:srgbClr val="000000"/>
                </a:solidFill>
              </a:rPr>
              <a:t>Dr Jesús </a:t>
            </a:r>
            <a:r>
              <a:rPr lang="en-IE" dirty="0" err="1" smtClean="0">
                <a:solidFill>
                  <a:srgbClr val="000000"/>
                </a:solidFill>
              </a:rPr>
              <a:t>Izco</a:t>
            </a:r>
            <a:endParaRPr lang="en-IE" dirty="0">
              <a:solidFill>
                <a:srgbClr val="000000"/>
              </a:solidFill>
            </a:endParaRPr>
          </a:p>
        </p:txBody>
      </p:sp>
      <p:pic>
        <p:nvPicPr>
          <p:cNvPr id="5124" name="Picture 4" descr="NanoBioCel: Micro and nano Technologies, biomaterials and cells research grou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965" y="1556792"/>
            <a:ext cx="2428875" cy="666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liamburke\Desktop\duffykellylab\duffy_kelly_lab_v2\duffy_kelly_lab_v2\images\faceboo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6997" y="5090889"/>
            <a:ext cx="4762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liamburke\Desktop\duffykellylab\duffy_kelly_lab_v2\duffy_kelly_lab_v2\images\logo-t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26997" y="4530488"/>
            <a:ext cx="471906" cy="4719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940152" y="4581775"/>
            <a:ext cx="2808312" cy="369332"/>
          </a:xfrm>
          <a:prstGeom prst="rect">
            <a:avLst/>
          </a:prstGeom>
          <a:noFill/>
        </p:spPr>
        <p:txBody>
          <a:bodyPr wrap="square" rtlCol="0">
            <a:spAutoFit/>
          </a:bodyPr>
          <a:lstStyle/>
          <a:p>
            <a:r>
              <a:rPr lang="en-IE" dirty="0"/>
              <a:t>@DRIVE4diabetes</a:t>
            </a:r>
          </a:p>
        </p:txBody>
      </p:sp>
      <p:sp>
        <p:nvSpPr>
          <p:cNvPr id="5" name="TextBox 4"/>
          <p:cNvSpPr txBox="1"/>
          <p:nvPr/>
        </p:nvSpPr>
        <p:spPr>
          <a:xfrm>
            <a:off x="486941" y="4727466"/>
            <a:ext cx="4013051" cy="861774"/>
          </a:xfrm>
          <a:prstGeom prst="rect">
            <a:avLst/>
          </a:prstGeom>
          <a:noFill/>
        </p:spPr>
        <p:txBody>
          <a:bodyPr wrap="square" rtlCol="0">
            <a:spAutoFit/>
          </a:bodyPr>
          <a:lstStyle/>
          <a:p>
            <a:r>
              <a:rPr lang="en-IE" sz="3200" dirty="0">
                <a:hlinkClick r:id="rId8"/>
              </a:rPr>
              <a:t>www.drive-project.eu</a:t>
            </a:r>
            <a:endParaRPr lang="en-IE" sz="3200" dirty="0"/>
          </a:p>
          <a:p>
            <a:endParaRPr lang="en-IE" dirty="0"/>
          </a:p>
        </p:txBody>
      </p:sp>
      <p:sp>
        <p:nvSpPr>
          <p:cNvPr id="6" name="TextBox 5"/>
          <p:cNvSpPr txBox="1"/>
          <p:nvPr/>
        </p:nvSpPr>
        <p:spPr>
          <a:xfrm>
            <a:off x="5321328" y="5194092"/>
            <a:ext cx="3830957" cy="646331"/>
          </a:xfrm>
          <a:prstGeom prst="rect">
            <a:avLst/>
          </a:prstGeom>
          <a:noFill/>
        </p:spPr>
        <p:txBody>
          <a:bodyPr wrap="square" rtlCol="0">
            <a:spAutoFit/>
          </a:bodyPr>
          <a:lstStyle/>
          <a:p>
            <a:r>
              <a:rPr lang="en-IE" dirty="0">
                <a:hlinkClick r:id="rId9"/>
              </a:rPr>
              <a:t>www.facebook.com/DRIVEforDiabetes</a:t>
            </a:r>
            <a:endParaRPr lang="en-IE" dirty="0"/>
          </a:p>
          <a:p>
            <a:endParaRPr lang="en-IE" dirty="0"/>
          </a:p>
        </p:txBody>
      </p:sp>
    </p:spTree>
    <p:extLst>
      <p:ext uri="{BB962C8B-B14F-4D97-AF65-F5344CB8AC3E}">
        <p14:creationId xmlns:p14="http://schemas.microsoft.com/office/powerpoint/2010/main" val="2198599682"/>
      </p:ext>
    </p:extLst>
  </p:cSld>
  <p:clrMapOvr>
    <a:masterClrMapping/>
  </p:clrMapOvr>
  <mc:AlternateContent xmlns:mc="http://schemas.openxmlformats.org/markup-compatibility/2006" xmlns:p14="http://schemas.microsoft.com/office/powerpoint/2010/main">
    <mc:Choice Requires="p14">
      <p:transition spd="slow" p14:dur="2000" advTm="31974"/>
    </mc:Choice>
    <mc:Fallback xmlns="">
      <p:transition spd="slow" advTm="31974"/>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Diabetes Statistics</a:t>
            </a:r>
            <a:endParaRPr lang="en-I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988840"/>
            <a:ext cx="5760640" cy="440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51520" y="6453336"/>
            <a:ext cx="4896544" cy="369332"/>
          </a:xfrm>
          <a:prstGeom prst="rect">
            <a:avLst/>
          </a:prstGeom>
          <a:noFill/>
        </p:spPr>
        <p:txBody>
          <a:bodyPr wrap="square" rtlCol="0">
            <a:spAutoFit/>
          </a:bodyPr>
          <a:lstStyle/>
          <a:p>
            <a:r>
              <a:rPr lang="en-IE" i="1" dirty="0" smtClean="0">
                <a:solidFill>
                  <a:srgbClr val="000000"/>
                </a:solidFill>
              </a:rPr>
              <a:t>IDF Diabetes Atlas 2015</a:t>
            </a:r>
            <a:endParaRPr lang="en-IE" i="1" dirty="0">
              <a:solidFill>
                <a:srgbClr val="000000"/>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988840"/>
            <a:ext cx="24669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207757" y="1494028"/>
            <a:ext cx="2466975" cy="369332"/>
          </a:xfrm>
          <a:prstGeom prst="rect">
            <a:avLst/>
          </a:prstGeom>
          <a:noFill/>
        </p:spPr>
        <p:txBody>
          <a:bodyPr wrap="square" rtlCol="0">
            <a:spAutoFit/>
          </a:bodyPr>
          <a:lstStyle/>
          <a:p>
            <a:r>
              <a:rPr lang="en-IE" dirty="0" smtClean="0">
                <a:solidFill>
                  <a:srgbClr val="000000"/>
                </a:solidFill>
              </a:rPr>
              <a:t>Deaths</a:t>
            </a:r>
            <a:endParaRPr lang="en-IE" dirty="0">
              <a:solidFill>
                <a:srgbClr val="000000"/>
              </a:solidFill>
            </a:endParaRPr>
          </a:p>
        </p:txBody>
      </p:sp>
      <p:sp>
        <p:nvSpPr>
          <p:cNvPr id="8" name="TextBox 7"/>
          <p:cNvSpPr txBox="1"/>
          <p:nvPr/>
        </p:nvSpPr>
        <p:spPr>
          <a:xfrm>
            <a:off x="611560" y="1556792"/>
            <a:ext cx="2466975" cy="369332"/>
          </a:xfrm>
          <a:prstGeom prst="rect">
            <a:avLst/>
          </a:prstGeom>
          <a:noFill/>
        </p:spPr>
        <p:txBody>
          <a:bodyPr wrap="square" rtlCol="0">
            <a:spAutoFit/>
          </a:bodyPr>
          <a:lstStyle/>
          <a:p>
            <a:r>
              <a:rPr lang="en-IE" dirty="0" smtClean="0">
                <a:solidFill>
                  <a:srgbClr val="000000"/>
                </a:solidFill>
              </a:rPr>
              <a:t>Prevalence</a:t>
            </a:r>
            <a:endParaRPr lang="en-IE" dirty="0">
              <a:solidFill>
                <a:srgbClr val="000000"/>
              </a:solidFill>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3997" y="4005064"/>
            <a:ext cx="2276475"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783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Types of Diabetes </a:t>
            </a:r>
            <a:endParaRPr lang="en-IE" dirty="0"/>
          </a:p>
        </p:txBody>
      </p:sp>
      <p:sp>
        <p:nvSpPr>
          <p:cNvPr id="4" name="Content Placeholder 3"/>
          <p:cNvSpPr>
            <a:spLocks noGrp="1"/>
          </p:cNvSpPr>
          <p:nvPr>
            <p:ph sz="half" idx="1"/>
          </p:nvPr>
        </p:nvSpPr>
        <p:spPr>
          <a:xfrm>
            <a:off x="35496" y="1600200"/>
            <a:ext cx="4038600" cy="4525963"/>
          </a:xfrm>
        </p:spPr>
        <p:txBody>
          <a:bodyPr>
            <a:normAutofit fontScale="92500" lnSpcReduction="20000"/>
          </a:bodyPr>
          <a:lstStyle/>
          <a:p>
            <a:r>
              <a:rPr lang="en-IE" dirty="0" smtClean="0"/>
              <a:t>Type 1 Diabetes</a:t>
            </a:r>
          </a:p>
          <a:p>
            <a:pPr lvl="1"/>
            <a:r>
              <a:rPr lang="en-IE" dirty="0"/>
              <a:t>Loss of hormone producing cells that regulate blood </a:t>
            </a:r>
            <a:r>
              <a:rPr lang="en-IE" dirty="0" smtClean="0"/>
              <a:t>sugar</a:t>
            </a:r>
          </a:p>
          <a:p>
            <a:pPr lvl="1"/>
            <a:r>
              <a:rPr lang="en-IE" u="sng" dirty="0" smtClean="0"/>
              <a:t>Autoimmune</a:t>
            </a:r>
            <a:r>
              <a:rPr lang="en-IE" dirty="0" smtClean="0"/>
              <a:t> disease with genetic </a:t>
            </a:r>
            <a:r>
              <a:rPr lang="en-IE" dirty="0"/>
              <a:t>and environmental </a:t>
            </a:r>
            <a:r>
              <a:rPr lang="en-IE" dirty="0" smtClean="0"/>
              <a:t>causes</a:t>
            </a:r>
          </a:p>
          <a:p>
            <a:pPr lvl="1"/>
            <a:r>
              <a:rPr lang="en-IE" dirty="0" smtClean="0"/>
              <a:t>Usually early onset</a:t>
            </a:r>
          </a:p>
          <a:p>
            <a:pPr lvl="1"/>
            <a:r>
              <a:rPr lang="en-IE" i="1" dirty="0" smtClean="0"/>
              <a:t>Not preventable</a:t>
            </a:r>
          </a:p>
          <a:p>
            <a:pPr lvl="1"/>
            <a:r>
              <a:rPr lang="en-IE" dirty="0" smtClean="0"/>
              <a:t>Treatment: </a:t>
            </a:r>
            <a:r>
              <a:rPr lang="en-IE" u="sng" dirty="0" smtClean="0"/>
              <a:t>insulin replacement</a:t>
            </a:r>
            <a:r>
              <a:rPr lang="en-IE" dirty="0" smtClean="0"/>
              <a:t> and blood glucose monitoring</a:t>
            </a:r>
          </a:p>
          <a:p>
            <a:pPr lvl="1"/>
            <a:r>
              <a:rPr lang="en-IE" dirty="0" smtClean="0"/>
              <a:t>10-15% of diabetics (41.5-62 million)</a:t>
            </a:r>
          </a:p>
          <a:p>
            <a:pPr lvl="1"/>
            <a:endParaRPr lang="en-IE" dirty="0"/>
          </a:p>
        </p:txBody>
      </p:sp>
      <p:sp>
        <p:nvSpPr>
          <p:cNvPr id="5" name="Content Placeholder 4"/>
          <p:cNvSpPr>
            <a:spLocks noGrp="1"/>
          </p:cNvSpPr>
          <p:nvPr>
            <p:ph sz="half" idx="2"/>
          </p:nvPr>
        </p:nvSpPr>
        <p:spPr>
          <a:xfrm>
            <a:off x="4499992" y="1600200"/>
            <a:ext cx="4038600" cy="4525963"/>
          </a:xfrm>
        </p:spPr>
        <p:txBody>
          <a:bodyPr>
            <a:normAutofit fontScale="92500" lnSpcReduction="20000"/>
          </a:bodyPr>
          <a:lstStyle/>
          <a:p>
            <a:r>
              <a:rPr lang="en-IE" dirty="0" smtClean="0"/>
              <a:t>Type 2 Diabetes</a:t>
            </a:r>
          </a:p>
          <a:p>
            <a:pPr lvl="1"/>
            <a:r>
              <a:rPr lang="en-IE" dirty="0"/>
              <a:t>Resistance to insulin </a:t>
            </a:r>
            <a:r>
              <a:rPr lang="en-IE" dirty="0" smtClean="0"/>
              <a:t>due </a:t>
            </a:r>
            <a:r>
              <a:rPr lang="en-IE" dirty="0"/>
              <a:t>to persistent high blood </a:t>
            </a:r>
            <a:r>
              <a:rPr lang="en-IE" dirty="0" smtClean="0"/>
              <a:t>sugar</a:t>
            </a:r>
          </a:p>
          <a:p>
            <a:pPr lvl="1"/>
            <a:r>
              <a:rPr lang="en-IE" u="sng" dirty="0"/>
              <a:t>Lifestyle</a:t>
            </a:r>
            <a:r>
              <a:rPr lang="en-IE" dirty="0"/>
              <a:t> and genetic causes</a:t>
            </a:r>
          </a:p>
          <a:p>
            <a:pPr lvl="1"/>
            <a:r>
              <a:rPr lang="en-IE" dirty="0" smtClean="0"/>
              <a:t>Usually late onset</a:t>
            </a:r>
          </a:p>
          <a:p>
            <a:pPr lvl="1"/>
            <a:r>
              <a:rPr lang="en-IE" i="1" dirty="0" smtClean="0"/>
              <a:t>Preventable</a:t>
            </a:r>
          </a:p>
          <a:p>
            <a:pPr lvl="1"/>
            <a:r>
              <a:rPr lang="en-IE" dirty="0" smtClean="0"/>
              <a:t>Treatment: diet </a:t>
            </a:r>
            <a:r>
              <a:rPr lang="en-IE" dirty="0"/>
              <a:t>and exercise, blood glucose monitoring, oral </a:t>
            </a:r>
            <a:r>
              <a:rPr lang="en-IE" dirty="0" smtClean="0"/>
              <a:t>medications, insulin</a:t>
            </a:r>
            <a:endParaRPr lang="en-IE" dirty="0"/>
          </a:p>
          <a:p>
            <a:pPr lvl="1"/>
            <a:r>
              <a:rPr lang="en-IE" dirty="0" smtClean="0"/>
              <a:t>85-90% of diabetics (350-375 million)</a:t>
            </a:r>
          </a:p>
          <a:p>
            <a:pPr lvl="1"/>
            <a:endParaRPr lang="en-IE" dirty="0"/>
          </a:p>
        </p:txBody>
      </p:sp>
      <p:pic>
        <p:nvPicPr>
          <p:cNvPr id="1026" name="Picture 2" descr="C:\Users\liamburke\Desktop\stickm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849" y="1555482"/>
            <a:ext cx="380106" cy="11534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liamburke\Desktop\fatstickma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2440" y="1541897"/>
            <a:ext cx="576064" cy="117199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07504" y="1541897"/>
            <a:ext cx="4464496" cy="46234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163710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Type 1 Diabetes</a:t>
            </a:r>
            <a:endParaRPr lang="en-IE" dirty="0"/>
          </a:p>
        </p:txBody>
      </p:sp>
      <p:sp>
        <p:nvSpPr>
          <p:cNvPr id="3" name="Content Placeholder 2"/>
          <p:cNvSpPr>
            <a:spLocks noGrp="1"/>
          </p:cNvSpPr>
          <p:nvPr>
            <p:ph idx="1"/>
          </p:nvPr>
        </p:nvSpPr>
        <p:spPr>
          <a:xfrm>
            <a:off x="457200" y="1600200"/>
            <a:ext cx="4402832" cy="4525963"/>
          </a:xfrm>
        </p:spPr>
        <p:txBody>
          <a:bodyPr>
            <a:normAutofit fontScale="62500" lnSpcReduction="20000"/>
          </a:bodyPr>
          <a:lstStyle/>
          <a:p>
            <a:r>
              <a:rPr lang="en-IE" dirty="0" smtClean="0"/>
              <a:t>Causes</a:t>
            </a:r>
          </a:p>
          <a:p>
            <a:pPr lvl="1"/>
            <a:r>
              <a:rPr lang="en-IE" i="1" dirty="0" smtClean="0"/>
              <a:t>Hypothesis </a:t>
            </a:r>
            <a:r>
              <a:rPr lang="en-IE" dirty="0" smtClean="0"/>
              <a:t>is that </a:t>
            </a:r>
            <a:r>
              <a:rPr lang="en-IE" u="sng" dirty="0" smtClean="0"/>
              <a:t>environmental trigger</a:t>
            </a:r>
            <a:r>
              <a:rPr lang="en-IE" dirty="0" smtClean="0"/>
              <a:t> (probably viral infection) induces </a:t>
            </a:r>
            <a:r>
              <a:rPr lang="en-IE" u="sng" dirty="0" smtClean="0"/>
              <a:t>autoimmune destruction of </a:t>
            </a:r>
            <a:r>
              <a:rPr lang="el-GR" u="sng" dirty="0" smtClean="0"/>
              <a:t>β</a:t>
            </a:r>
            <a:r>
              <a:rPr lang="en-IE" u="sng" dirty="0" smtClean="0"/>
              <a:t>-cells </a:t>
            </a:r>
            <a:r>
              <a:rPr lang="en-IE" dirty="0" smtClean="0"/>
              <a:t>in genetically predisposed people</a:t>
            </a:r>
          </a:p>
          <a:p>
            <a:pPr lvl="1"/>
            <a:r>
              <a:rPr lang="en-IE" i="1" dirty="0" smtClean="0"/>
              <a:t>No insulin produced</a:t>
            </a:r>
          </a:p>
          <a:p>
            <a:r>
              <a:rPr lang="en-IE" dirty="0" smtClean="0"/>
              <a:t>Symptoms</a:t>
            </a:r>
          </a:p>
          <a:p>
            <a:pPr lvl="1"/>
            <a:r>
              <a:rPr lang="en-IE" dirty="0"/>
              <a:t>Increased </a:t>
            </a:r>
            <a:r>
              <a:rPr lang="en-IE" dirty="0" smtClean="0"/>
              <a:t>thirst</a:t>
            </a:r>
          </a:p>
          <a:p>
            <a:pPr lvl="1"/>
            <a:r>
              <a:rPr lang="en-IE" dirty="0" smtClean="0"/>
              <a:t>Increased hunger</a:t>
            </a:r>
          </a:p>
          <a:p>
            <a:pPr lvl="1"/>
            <a:r>
              <a:rPr lang="en-IE" dirty="0" smtClean="0"/>
              <a:t>Increased need </a:t>
            </a:r>
            <a:r>
              <a:rPr lang="en-IE" dirty="0"/>
              <a:t>to </a:t>
            </a:r>
            <a:r>
              <a:rPr lang="en-IE" dirty="0" smtClean="0"/>
              <a:t>urinate</a:t>
            </a:r>
          </a:p>
          <a:p>
            <a:pPr lvl="1"/>
            <a:r>
              <a:rPr lang="en-IE" dirty="0"/>
              <a:t>W</a:t>
            </a:r>
            <a:r>
              <a:rPr lang="en-IE" dirty="0" smtClean="0"/>
              <a:t>eight loss</a:t>
            </a:r>
          </a:p>
          <a:p>
            <a:pPr lvl="1"/>
            <a:r>
              <a:rPr lang="en-IE" dirty="0"/>
              <a:t>E</a:t>
            </a:r>
            <a:r>
              <a:rPr lang="en-IE" dirty="0" smtClean="0"/>
              <a:t>xtreme tiredness</a:t>
            </a:r>
          </a:p>
          <a:p>
            <a:pPr lvl="1"/>
            <a:r>
              <a:rPr lang="en-IE" dirty="0"/>
              <a:t>B</a:t>
            </a:r>
            <a:r>
              <a:rPr lang="en-IE" dirty="0" smtClean="0"/>
              <a:t>lurred vision</a:t>
            </a:r>
          </a:p>
          <a:p>
            <a:pPr lvl="1"/>
            <a:r>
              <a:rPr lang="en-IE" dirty="0" smtClean="0"/>
              <a:t>Increased frequency of infections</a:t>
            </a:r>
          </a:p>
          <a:p>
            <a:pPr lvl="1"/>
            <a:r>
              <a:rPr lang="en-IE" dirty="0" smtClean="0"/>
              <a:t>Stress and lifestyle limitations </a:t>
            </a:r>
            <a:endParaRPr lang="en-IE" dirty="0"/>
          </a:p>
          <a:p>
            <a:pPr lvl="1"/>
            <a:endParaRPr lang="en-IE" dirty="0"/>
          </a:p>
        </p:txBody>
      </p:sp>
      <p:pic>
        <p:nvPicPr>
          <p:cNvPr id="4" name="Picture 4" descr="http://www.soccerpluseducation.org/images/diabetes-insipidus-caused-by-meningitis-3275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2204864"/>
            <a:ext cx="4121298" cy="3092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03230" y="5229200"/>
            <a:ext cx="3977282" cy="307777"/>
          </a:xfrm>
          <a:prstGeom prst="rect">
            <a:avLst/>
          </a:prstGeom>
          <a:noFill/>
        </p:spPr>
        <p:txBody>
          <a:bodyPr wrap="square" rtlCol="0">
            <a:spAutoFit/>
          </a:bodyPr>
          <a:lstStyle/>
          <a:p>
            <a:r>
              <a:rPr lang="en-IE" sz="1400" i="1" dirty="0" smtClean="0">
                <a:solidFill>
                  <a:srgbClr val="000000"/>
                </a:solidFill>
              </a:rPr>
              <a:t>Courtesy of: Nursing Education Consultants Inc.</a:t>
            </a:r>
            <a:endParaRPr lang="en-IE" sz="1400" i="1" dirty="0">
              <a:solidFill>
                <a:srgbClr val="000000"/>
              </a:solidFill>
            </a:endParaRPr>
          </a:p>
        </p:txBody>
      </p:sp>
    </p:spTree>
    <p:extLst>
      <p:ext uri="{BB962C8B-B14F-4D97-AF65-F5344CB8AC3E}">
        <p14:creationId xmlns:p14="http://schemas.microsoft.com/office/powerpoint/2010/main" val="9442839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Type 1 Diabetes Treatment</a:t>
            </a:r>
            <a:endParaRPr lang="en-IE" dirty="0"/>
          </a:p>
        </p:txBody>
      </p:sp>
      <p:pic>
        <p:nvPicPr>
          <p:cNvPr id="3" name="Picture 2" descr="https://upload.wikimedia.org/wikipedia/commons/thumb/f/fa/Balanced_scale_of_Justice.svg/764px-Balanced_scale_of_Justice.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4832" y="3212976"/>
            <a:ext cx="3953392" cy="31047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0112" y="5003884"/>
            <a:ext cx="792088" cy="369332"/>
          </a:xfrm>
          <a:prstGeom prst="rect">
            <a:avLst/>
          </a:prstGeom>
          <a:solidFill>
            <a:schemeClr val="bg1"/>
          </a:solidFill>
        </p:spPr>
        <p:txBody>
          <a:bodyPr wrap="square" rtlCol="0">
            <a:spAutoFit/>
          </a:bodyPr>
          <a:lstStyle/>
          <a:p>
            <a:r>
              <a:rPr lang="en-IE" i="1" dirty="0" smtClean="0"/>
              <a:t>Insulin</a:t>
            </a:r>
            <a:endParaRPr lang="en-IE" i="1" dirty="0"/>
          </a:p>
        </p:txBody>
      </p:sp>
      <p:pic>
        <p:nvPicPr>
          <p:cNvPr id="2050" name="Picture 2" descr="C:\Users\liamburke\Downloads\bomb-silhou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20" y="2065355"/>
            <a:ext cx="27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55776" y="5003884"/>
            <a:ext cx="1512168" cy="369332"/>
          </a:xfrm>
          <a:prstGeom prst="rect">
            <a:avLst/>
          </a:prstGeom>
          <a:solidFill>
            <a:schemeClr val="bg1"/>
          </a:solidFill>
        </p:spPr>
        <p:txBody>
          <a:bodyPr wrap="square" rtlCol="0">
            <a:spAutoFit/>
          </a:bodyPr>
          <a:lstStyle/>
          <a:p>
            <a:r>
              <a:rPr lang="en-IE" i="1" dirty="0" smtClean="0"/>
              <a:t>Blood glucose</a:t>
            </a:r>
            <a:endParaRPr lang="en-IE" i="1" dirty="0"/>
          </a:p>
        </p:txBody>
      </p:sp>
      <p:pic>
        <p:nvPicPr>
          <p:cNvPr id="13" name="Picture 2" descr="C:\Users\liamburke\Downloads\bomb-silhouet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6536" y="2217755"/>
            <a:ext cx="2700000" cy="2700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732240" y="3818657"/>
            <a:ext cx="1353707" cy="307777"/>
          </a:xfrm>
          <a:prstGeom prst="rect">
            <a:avLst/>
          </a:prstGeom>
          <a:solidFill>
            <a:schemeClr val="bg1"/>
          </a:solidFill>
        </p:spPr>
        <p:txBody>
          <a:bodyPr wrap="square" rtlCol="0">
            <a:spAutoFit/>
          </a:bodyPr>
          <a:lstStyle/>
          <a:p>
            <a:r>
              <a:rPr lang="en-IE" sz="1400" i="1" dirty="0" smtClean="0"/>
              <a:t>Hypoglycaemia</a:t>
            </a:r>
          </a:p>
        </p:txBody>
      </p:sp>
      <p:sp>
        <p:nvSpPr>
          <p:cNvPr id="11" name="TextBox 10"/>
          <p:cNvSpPr txBox="1"/>
          <p:nvPr/>
        </p:nvSpPr>
        <p:spPr>
          <a:xfrm>
            <a:off x="305376" y="3726324"/>
            <a:ext cx="1296144" cy="276999"/>
          </a:xfrm>
          <a:prstGeom prst="rect">
            <a:avLst/>
          </a:prstGeom>
          <a:solidFill>
            <a:schemeClr val="bg1"/>
          </a:solidFill>
        </p:spPr>
        <p:txBody>
          <a:bodyPr wrap="square" rtlCol="0">
            <a:spAutoFit/>
          </a:bodyPr>
          <a:lstStyle/>
          <a:p>
            <a:r>
              <a:rPr lang="en-IE" sz="1200" i="1" dirty="0" smtClean="0"/>
              <a:t>Hyperglycaemia</a:t>
            </a:r>
          </a:p>
        </p:txBody>
      </p:sp>
      <p:sp>
        <p:nvSpPr>
          <p:cNvPr id="12" name="Rectangle 11"/>
          <p:cNvSpPr/>
          <p:nvPr/>
        </p:nvSpPr>
        <p:spPr>
          <a:xfrm>
            <a:off x="2771800" y="5949280"/>
            <a:ext cx="936104" cy="21602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p:cNvSpPr/>
          <p:nvPr/>
        </p:nvSpPr>
        <p:spPr>
          <a:xfrm>
            <a:off x="5508104" y="5949280"/>
            <a:ext cx="936104" cy="216024"/>
          </a:xfrm>
          <a:prstGeom prst="rect">
            <a:avLst/>
          </a:pr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6" name="Elbow Connector 15"/>
          <p:cNvCxnSpPr>
            <a:stCxn id="12" idx="1"/>
          </p:cNvCxnSpPr>
          <p:nvPr/>
        </p:nvCxnSpPr>
        <p:spPr>
          <a:xfrm rot="10800000">
            <a:off x="2267744" y="3068960"/>
            <a:ext cx="504056" cy="2988332"/>
          </a:xfrm>
          <a:prstGeom prst="bentConnector2">
            <a:avLst/>
          </a:prstGeom>
          <a:ln w="28575">
            <a:solidFill>
              <a:srgbClr val="0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Elbow Connector 18"/>
          <p:cNvCxnSpPr>
            <a:stCxn id="15" idx="3"/>
          </p:cNvCxnSpPr>
          <p:nvPr/>
        </p:nvCxnSpPr>
        <p:spPr>
          <a:xfrm flipV="1">
            <a:off x="6444208" y="3212976"/>
            <a:ext cx="2304256" cy="2844316"/>
          </a:xfrm>
          <a:prstGeom prst="bentConnector2">
            <a:avLst/>
          </a:prstGeom>
          <a:ln w="28575">
            <a:solidFill>
              <a:srgbClr val="00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131840" y="5841268"/>
            <a:ext cx="288032" cy="108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4" name="Rectangle 23"/>
          <p:cNvSpPr/>
          <p:nvPr/>
        </p:nvSpPr>
        <p:spPr>
          <a:xfrm>
            <a:off x="5796136" y="5841268"/>
            <a:ext cx="288032" cy="10801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30632101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56" y="125760"/>
            <a:ext cx="8229600" cy="1143000"/>
          </a:xfrm>
        </p:spPr>
        <p:txBody>
          <a:bodyPr>
            <a:normAutofit fontScale="90000"/>
          </a:bodyPr>
          <a:lstStyle/>
          <a:p>
            <a:r>
              <a:rPr lang="en-IE" dirty="0" smtClean="0"/>
              <a:t>Diabetes complications</a:t>
            </a:r>
            <a:br>
              <a:rPr lang="en-IE" dirty="0" smtClean="0"/>
            </a:br>
            <a:r>
              <a:rPr lang="en-IE" dirty="0" smtClean="0"/>
              <a:t>caused by </a:t>
            </a:r>
            <a:r>
              <a:rPr lang="en-IE" i="1" u="sng" dirty="0" smtClean="0"/>
              <a:t>hyper</a:t>
            </a:r>
            <a:r>
              <a:rPr lang="en-IE" i="1" dirty="0" smtClean="0"/>
              <a:t>glycaemia</a:t>
            </a:r>
            <a:endParaRPr lang="en-IE" i="1" dirty="0"/>
          </a:p>
        </p:txBody>
      </p:sp>
      <p:pic>
        <p:nvPicPr>
          <p:cNvPr id="3076" name="Picture 4" descr="Image result for human anatomy unlabelled">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78" r="21199"/>
          <a:stretch/>
        </p:blipFill>
        <p:spPr bwMode="auto">
          <a:xfrm>
            <a:off x="2637322" y="1503162"/>
            <a:ext cx="3041583" cy="533400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Image result for normal vs diabetic retinopathy"/>
          <p:cNvSpPr>
            <a:spLocks noChangeAspect="1" noChangeArrowheads="1"/>
          </p:cNvSpPr>
          <p:nvPr/>
        </p:nvSpPr>
        <p:spPr bwMode="auto">
          <a:xfrm>
            <a:off x="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5" name="TextBox 4"/>
          <p:cNvSpPr txBox="1"/>
          <p:nvPr/>
        </p:nvSpPr>
        <p:spPr>
          <a:xfrm>
            <a:off x="152399" y="6369700"/>
            <a:ext cx="3325925" cy="215444"/>
          </a:xfrm>
          <a:prstGeom prst="rect">
            <a:avLst/>
          </a:prstGeom>
          <a:noFill/>
        </p:spPr>
        <p:txBody>
          <a:bodyPr wrap="square" rtlCol="0">
            <a:spAutoFit/>
          </a:bodyPr>
          <a:lstStyle/>
          <a:p>
            <a:r>
              <a:rPr lang="en-IE" sz="800" dirty="0" smtClean="0">
                <a:solidFill>
                  <a:srgbClr val="000000"/>
                </a:solidFill>
              </a:rPr>
              <a:t>Blausen.com </a:t>
            </a:r>
            <a:r>
              <a:rPr lang="en-IE" sz="800" dirty="0">
                <a:solidFill>
                  <a:srgbClr val="000000"/>
                </a:solidFill>
              </a:rPr>
              <a:t>staff. "</a:t>
            </a:r>
            <a:r>
              <a:rPr lang="en-IE" sz="800" dirty="0" err="1">
                <a:solidFill>
                  <a:srgbClr val="000000"/>
                </a:solidFill>
              </a:rPr>
              <a:t>Blausen</a:t>
            </a:r>
            <a:r>
              <a:rPr lang="en-IE" sz="800" dirty="0">
                <a:solidFill>
                  <a:srgbClr val="000000"/>
                </a:solidFill>
              </a:rPr>
              <a:t> gallery 2014". </a:t>
            </a:r>
            <a:r>
              <a:rPr lang="en-IE" sz="800" dirty="0" err="1">
                <a:solidFill>
                  <a:srgbClr val="000000"/>
                </a:solidFill>
              </a:rPr>
              <a:t>Wikiversity</a:t>
            </a:r>
            <a:r>
              <a:rPr lang="en-IE" sz="800" dirty="0">
                <a:solidFill>
                  <a:srgbClr val="000000"/>
                </a:solidFill>
              </a:rPr>
              <a:t> Journal of Medicine. </a:t>
            </a:r>
          </a:p>
        </p:txBody>
      </p:sp>
      <p:pic>
        <p:nvPicPr>
          <p:cNvPr id="3080" name="Picture 8" descr="https://upload.wikimedia.org/wikipedia/commons/5/55/Blausen_0312_DiabeticRetinopath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8205" y="2015819"/>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084168" y="1503162"/>
            <a:ext cx="2880320" cy="461665"/>
          </a:xfrm>
          <a:prstGeom prst="rect">
            <a:avLst/>
          </a:prstGeom>
          <a:noFill/>
          <a:ln w="3175">
            <a:solidFill>
              <a:schemeClr val="tx1"/>
            </a:solidFill>
          </a:ln>
        </p:spPr>
        <p:txBody>
          <a:bodyPr wrap="square" rtlCol="0">
            <a:spAutoFit/>
          </a:bodyPr>
          <a:lstStyle/>
          <a:p>
            <a:r>
              <a:rPr lang="en-IE" sz="1200" dirty="0" smtClean="0">
                <a:solidFill>
                  <a:srgbClr val="000000"/>
                </a:solidFill>
              </a:rPr>
              <a:t>Diabetic retinopathy: </a:t>
            </a:r>
            <a:r>
              <a:rPr lang="en-IE" sz="1200" i="1" dirty="0" smtClean="0">
                <a:solidFill>
                  <a:srgbClr val="000000"/>
                </a:solidFill>
              </a:rPr>
              <a:t>leading cause of blindness in working age adults</a:t>
            </a:r>
            <a:endParaRPr lang="en-IE" sz="1200" i="1" dirty="0">
              <a:solidFill>
                <a:srgbClr val="000000"/>
              </a:solidFill>
            </a:endParaRPr>
          </a:p>
        </p:txBody>
      </p:sp>
      <p:cxnSp>
        <p:nvCxnSpPr>
          <p:cNvPr id="8" name="Straight Arrow Connector 7"/>
          <p:cNvCxnSpPr>
            <a:stCxn id="6" idx="1"/>
          </p:cNvCxnSpPr>
          <p:nvPr/>
        </p:nvCxnSpPr>
        <p:spPr>
          <a:xfrm flipH="1">
            <a:off x="4436706" y="1733995"/>
            <a:ext cx="1647462" cy="21569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pic>
        <p:nvPicPr>
          <p:cNvPr id="3084" name="Picture 12" descr="https://upload.wikimedia.org/wikipedia/commons/1/1e/Blausen_0310_DiabeticNephropathy.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2434" t="1432" r="2394" b="-9681"/>
          <a:stretch/>
        </p:blipFill>
        <p:spPr bwMode="auto">
          <a:xfrm>
            <a:off x="6639870" y="4365304"/>
            <a:ext cx="1532530" cy="180000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101410" y="3815819"/>
            <a:ext cx="2880320" cy="461665"/>
          </a:xfrm>
          <a:prstGeom prst="rect">
            <a:avLst/>
          </a:prstGeom>
          <a:noFill/>
          <a:ln w="3175">
            <a:solidFill>
              <a:schemeClr val="tx1"/>
            </a:solidFill>
          </a:ln>
        </p:spPr>
        <p:txBody>
          <a:bodyPr wrap="square" rtlCol="0">
            <a:spAutoFit/>
          </a:bodyPr>
          <a:lstStyle/>
          <a:p>
            <a:r>
              <a:rPr lang="en-IE" sz="1200" dirty="0" smtClean="0">
                <a:solidFill>
                  <a:srgbClr val="000000"/>
                </a:solidFill>
              </a:rPr>
              <a:t>Diabetic nephropathy: </a:t>
            </a:r>
            <a:r>
              <a:rPr lang="en-IE" sz="1200" i="1" dirty="0" smtClean="0">
                <a:solidFill>
                  <a:srgbClr val="000000"/>
                </a:solidFill>
              </a:rPr>
              <a:t>leading cause of end-stage renal disease</a:t>
            </a:r>
            <a:endParaRPr lang="en-IE" sz="1200" i="1" dirty="0">
              <a:solidFill>
                <a:srgbClr val="000000"/>
              </a:solidFill>
            </a:endParaRPr>
          </a:p>
        </p:txBody>
      </p:sp>
      <p:cxnSp>
        <p:nvCxnSpPr>
          <p:cNvPr id="20" name="Straight Arrow Connector 19"/>
          <p:cNvCxnSpPr/>
          <p:nvPr/>
        </p:nvCxnSpPr>
        <p:spPr>
          <a:xfrm flipH="1" flipV="1">
            <a:off x="4572000" y="3645024"/>
            <a:ext cx="1512168" cy="39810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52400" y="2117227"/>
            <a:ext cx="2880320" cy="646331"/>
          </a:xfrm>
          <a:prstGeom prst="rect">
            <a:avLst/>
          </a:prstGeom>
          <a:noFill/>
          <a:ln w="3175">
            <a:solidFill>
              <a:schemeClr val="tx1"/>
            </a:solidFill>
          </a:ln>
        </p:spPr>
        <p:txBody>
          <a:bodyPr wrap="square" rtlCol="0">
            <a:spAutoFit/>
          </a:bodyPr>
          <a:lstStyle/>
          <a:p>
            <a:r>
              <a:rPr lang="en-IE" sz="1200" dirty="0" smtClean="0">
                <a:solidFill>
                  <a:srgbClr val="000000"/>
                </a:solidFill>
              </a:rPr>
              <a:t>Cardiovascular disease and stroke: </a:t>
            </a:r>
            <a:r>
              <a:rPr lang="en-IE" sz="1200" i="1" dirty="0" smtClean="0">
                <a:solidFill>
                  <a:srgbClr val="000000"/>
                </a:solidFill>
              </a:rPr>
              <a:t>2-4 fold increase in cardiovascular mortality and stroke</a:t>
            </a:r>
            <a:endParaRPr lang="en-IE" sz="1200" i="1" dirty="0">
              <a:solidFill>
                <a:srgbClr val="000000"/>
              </a:solidFill>
            </a:endParaRPr>
          </a:p>
        </p:txBody>
      </p:sp>
      <p:cxnSp>
        <p:nvCxnSpPr>
          <p:cNvPr id="23" name="Straight Arrow Connector 22"/>
          <p:cNvCxnSpPr/>
          <p:nvPr/>
        </p:nvCxnSpPr>
        <p:spPr>
          <a:xfrm flipV="1">
            <a:off x="3032720" y="1841843"/>
            <a:ext cx="891208" cy="622692"/>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2" idx="3"/>
          </p:cNvCxnSpPr>
          <p:nvPr/>
        </p:nvCxnSpPr>
        <p:spPr>
          <a:xfrm>
            <a:off x="3032720" y="2440393"/>
            <a:ext cx="1125393" cy="556559"/>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154840" y="4725144"/>
            <a:ext cx="2880320" cy="461665"/>
          </a:xfrm>
          <a:prstGeom prst="rect">
            <a:avLst/>
          </a:prstGeom>
          <a:noFill/>
          <a:ln w="3175">
            <a:solidFill>
              <a:schemeClr val="tx1"/>
            </a:solidFill>
          </a:ln>
        </p:spPr>
        <p:txBody>
          <a:bodyPr wrap="square" rtlCol="0">
            <a:spAutoFit/>
          </a:bodyPr>
          <a:lstStyle/>
          <a:p>
            <a:r>
              <a:rPr lang="en-IE" sz="1200" dirty="0" smtClean="0">
                <a:solidFill>
                  <a:srgbClr val="000000"/>
                </a:solidFill>
              </a:rPr>
              <a:t>Diabetic neuropathy: </a:t>
            </a:r>
            <a:r>
              <a:rPr lang="en-IE" sz="1200" i="1" dirty="0" smtClean="0">
                <a:solidFill>
                  <a:srgbClr val="000000"/>
                </a:solidFill>
              </a:rPr>
              <a:t>leading cause of non-traumatic lower limb amputation</a:t>
            </a:r>
            <a:endParaRPr lang="en-IE" sz="1200" i="1" dirty="0">
              <a:solidFill>
                <a:srgbClr val="000000"/>
              </a:solidFill>
            </a:endParaRPr>
          </a:p>
        </p:txBody>
      </p:sp>
      <p:pic>
        <p:nvPicPr>
          <p:cNvPr id="3088" name="Picture 16" descr="https://upload.wikimedia.org/wikipedia/commons/thumb/e/e5/Diagram_of_the_human_heart_%28cropped%29.svg/120px-Diagram_of_the_human_heart_%28cropped%29.sv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648" y="2927600"/>
            <a:ext cx="1143000" cy="1143000"/>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Straight Arrow Connector 31"/>
          <p:cNvCxnSpPr/>
          <p:nvPr/>
        </p:nvCxnSpPr>
        <p:spPr>
          <a:xfrm>
            <a:off x="3032719" y="4955976"/>
            <a:ext cx="747193" cy="993304"/>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22452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i="1" u="sng" dirty="0" smtClean="0"/>
              <a:t>Hypo</a:t>
            </a:r>
            <a:r>
              <a:rPr lang="en-IE" i="1" dirty="0" smtClean="0"/>
              <a:t>glycaemia</a:t>
            </a:r>
            <a:r>
              <a:rPr lang="en-IE" dirty="0" smtClean="0"/>
              <a:t> (low blood sugar)</a:t>
            </a:r>
            <a:endParaRPr lang="en-IE" dirty="0"/>
          </a:p>
        </p:txBody>
      </p:sp>
      <p:sp>
        <p:nvSpPr>
          <p:cNvPr id="3" name="Content Placeholder 2"/>
          <p:cNvSpPr>
            <a:spLocks noGrp="1"/>
          </p:cNvSpPr>
          <p:nvPr>
            <p:ph idx="1"/>
          </p:nvPr>
        </p:nvSpPr>
        <p:spPr>
          <a:xfrm>
            <a:off x="457200" y="1600200"/>
            <a:ext cx="6347048" cy="4525963"/>
          </a:xfrm>
        </p:spPr>
        <p:txBody>
          <a:bodyPr>
            <a:normAutofit fontScale="25000" lnSpcReduction="20000"/>
          </a:bodyPr>
          <a:lstStyle/>
          <a:p>
            <a:r>
              <a:rPr lang="en-IE" sz="7600" dirty="0" smtClean="0"/>
              <a:t>Symptoms:</a:t>
            </a:r>
          </a:p>
          <a:p>
            <a:pPr lvl="1"/>
            <a:r>
              <a:rPr lang="en-IE" sz="7200" i="1" u="sng" dirty="0" smtClean="0"/>
              <a:t>Autonomic:</a:t>
            </a:r>
            <a:r>
              <a:rPr lang="en-IE" sz="7200" dirty="0" smtClean="0"/>
              <a:t> sweating, trembling, hunger, palpitations</a:t>
            </a:r>
          </a:p>
          <a:p>
            <a:pPr lvl="1"/>
            <a:r>
              <a:rPr lang="en-IE" sz="7200" i="1" u="sng" dirty="0" err="1" smtClean="0"/>
              <a:t>Neuroglycopenic</a:t>
            </a:r>
            <a:r>
              <a:rPr lang="en-IE" sz="7200" i="1" u="sng" dirty="0" smtClean="0"/>
              <a:t>:</a:t>
            </a:r>
            <a:r>
              <a:rPr lang="en-IE" sz="7200" dirty="0" smtClean="0"/>
              <a:t> confusion, drowsiness, odd behaviour, speech difficulty, incoordination</a:t>
            </a:r>
          </a:p>
          <a:p>
            <a:pPr lvl="1"/>
            <a:r>
              <a:rPr lang="en-IE" sz="7200" i="1" u="sng" dirty="0" smtClean="0"/>
              <a:t>Severe </a:t>
            </a:r>
            <a:r>
              <a:rPr lang="en-IE" sz="7200" i="1" u="sng" dirty="0" err="1" smtClean="0"/>
              <a:t>neuroglycopenic</a:t>
            </a:r>
            <a:r>
              <a:rPr lang="en-IE" sz="7200" i="1" u="sng" dirty="0" smtClean="0"/>
              <a:t>:</a:t>
            </a:r>
            <a:r>
              <a:rPr lang="en-IE" sz="7200" dirty="0" smtClean="0"/>
              <a:t> Cognitive dysfunction, loss of consciousness, convulsions, coma</a:t>
            </a:r>
          </a:p>
          <a:p>
            <a:endParaRPr lang="en-IE" sz="7600" dirty="0" smtClean="0"/>
          </a:p>
          <a:p>
            <a:r>
              <a:rPr lang="en-IE" sz="7600" dirty="0" smtClean="0"/>
              <a:t>4-10</a:t>
            </a:r>
            <a:r>
              <a:rPr lang="en-IE" sz="7600" dirty="0"/>
              <a:t>% of deaths in type 1 diabetes have been reported to be due to </a:t>
            </a:r>
            <a:r>
              <a:rPr lang="en-IE" sz="7600" dirty="0" smtClean="0"/>
              <a:t>hypoglycaemia</a:t>
            </a:r>
          </a:p>
          <a:p>
            <a:pPr lvl="1"/>
            <a:r>
              <a:rPr lang="en-IE" sz="7200" dirty="0" smtClean="0"/>
              <a:t>Recurrent hypoglycaemia can lead to impaired awareness of hypoglycaemia (fewer/reduced symptoms) and ultimately </a:t>
            </a:r>
            <a:r>
              <a:rPr lang="en-IE" sz="7200" u="sng" dirty="0" smtClean="0"/>
              <a:t>hypoglycaemia unawareness </a:t>
            </a:r>
            <a:r>
              <a:rPr lang="en-IE" sz="7200" dirty="0" smtClean="0"/>
              <a:t>(no autonomic symptoms)</a:t>
            </a:r>
            <a:endParaRPr lang="en-IE" sz="7200" dirty="0"/>
          </a:p>
          <a:p>
            <a:pPr marL="342900" lvl="1" indent="-342900">
              <a:buFont typeface="Arial" panose="020B0604020202020204" pitchFamily="34" charset="0"/>
              <a:buChar char="•"/>
            </a:pPr>
            <a:endParaRPr lang="en-IE" dirty="0"/>
          </a:p>
          <a:p>
            <a:endParaRPr lang="en-IE" sz="7200" b="1" u="sng" dirty="0" smtClean="0"/>
          </a:p>
          <a:p>
            <a:r>
              <a:rPr lang="en-IE" sz="7200" b="1" u="sng" dirty="0" smtClean="0"/>
              <a:t>Fear</a:t>
            </a:r>
            <a:r>
              <a:rPr lang="en-IE" sz="7200" dirty="0" smtClean="0"/>
              <a:t> </a:t>
            </a:r>
            <a:r>
              <a:rPr lang="en-IE" sz="7200" dirty="0"/>
              <a:t>regarding safety, long term cognitive damage or </a:t>
            </a:r>
            <a:r>
              <a:rPr lang="en-IE" sz="7200" dirty="0" smtClean="0"/>
              <a:t>embarrassment</a:t>
            </a:r>
            <a:endParaRPr lang="en-IE" sz="7200" dirty="0"/>
          </a:p>
          <a:p>
            <a:pPr lvl="1"/>
            <a:r>
              <a:rPr lang="en-IE" sz="6800" dirty="0" smtClean="0"/>
              <a:t>Limits </a:t>
            </a:r>
            <a:r>
              <a:rPr lang="en-IE" sz="6800" dirty="0"/>
              <a:t>optimal control and </a:t>
            </a:r>
            <a:r>
              <a:rPr lang="en-IE" sz="6800" dirty="0" smtClean="0"/>
              <a:t>impacts patient </a:t>
            </a:r>
            <a:r>
              <a:rPr lang="en-IE" sz="6800" dirty="0" err="1" smtClean="0"/>
              <a:t>QofL</a:t>
            </a:r>
            <a:endParaRPr lang="en-IE" sz="6800" dirty="0"/>
          </a:p>
        </p:txBody>
      </p:sp>
      <p:pic>
        <p:nvPicPr>
          <p:cNvPr id="4098" name="Picture 2" descr="https://upload.wikimedia.org/wikipedia/commons/thumb/8/87/Glukometr_OT.jpg/200px-Glukometr_OT.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1628800"/>
            <a:ext cx="1905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https://www.diabetes.org.uk/Upload/Guide%20to%20diabetes/Living%20with%20diabetes/driving/driving-fingerprick-and-monitor-465x22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2756" y="4797152"/>
            <a:ext cx="2232000" cy="1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906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Treatments for Type 1 Diabetes</a:t>
            </a:r>
            <a:br>
              <a:rPr lang="en-IE" dirty="0" smtClean="0"/>
            </a:br>
            <a:r>
              <a:rPr lang="en-IE" dirty="0" smtClean="0"/>
              <a:t>Basal/Bolus Insulin injections</a:t>
            </a:r>
            <a:endParaRPr lang="en-IE" dirty="0"/>
          </a:p>
        </p:txBody>
      </p:sp>
      <p:pic>
        <p:nvPicPr>
          <p:cNvPr id="3074" name="Picture 2" descr="http://diabetesmanager.pbworks.com/f/figure10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420888"/>
            <a:ext cx="5238750" cy="28956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3528" y="6309320"/>
            <a:ext cx="6048672" cy="261610"/>
          </a:xfrm>
          <a:prstGeom prst="rect">
            <a:avLst/>
          </a:prstGeom>
          <a:noFill/>
        </p:spPr>
        <p:txBody>
          <a:bodyPr wrap="square" rtlCol="0">
            <a:spAutoFit/>
          </a:bodyPr>
          <a:lstStyle/>
          <a:p>
            <a:r>
              <a:rPr lang="en-IE" sz="1100" dirty="0" smtClean="0">
                <a:solidFill>
                  <a:srgbClr val="000000"/>
                </a:solidFill>
              </a:rPr>
              <a:t>Hirsch, I.B., Skyler, J. S. ,The Management of Type 1 Diabetes. </a:t>
            </a:r>
            <a:r>
              <a:rPr lang="en-IE" sz="1100" i="1" dirty="0" err="1" smtClean="0">
                <a:solidFill>
                  <a:srgbClr val="000000"/>
                </a:solidFill>
              </a:rPr>
              <a:t>Endotext</a:t>
            </a:r>
            <a:r>
              <a:rPr lang="en-IE" sz="1100" i="1" dirty="0" smtClean="0">
                <a:solidFill>
                  <a:srgbClr val="000000"/>
                </a:solidFill>
              </a:rPr>
              <a:t> (Internet) </a:t>
            </a:r>
            <a:r>
              <a:rPr lang="en-IE" sz="1100" dirty="0" smtClean="0">
                <a:solidFill>
                  <a:srgbClr val="000000"/>
                </a:solidFill>
              </a:rPr>
              <a:t>2013.</a:t>
            </a:r>
            <a:endParaRPr lang="en-IE" sz="1100" dirty="0">
              <a:solidFill>
                <a:srgbClr val="000000"/>
              </a:solidFill>
            </a:endParaRPr>
          </a:p>
        </p:txBody>
      </p:sp>
      <p:sp>
        <p:nvSpPr>
          <p:cNvPr id="5" name="TextBox 4"/>
          <p:cNvSpPr txBox="1"/>
          <p:nvPr/>
        </p:nvSpPr>
        <p:spPr>
          <a:xfrm>
            <a:off x="5652120" y="2276872"/>
            <a:ext cx="5112568" cy="2031325"/>
          </a:xfrm>
          <a:prstGeom prst="rect">
            <a:avLst/>
          </a:prstGeom>
          <a:noFill/>
        </p:spPr>
        <p:txBody>
          <a:bodyPr wrap="square" rtlCol="0">
            <a:spAutoFit/>
          </a:bodyPr>
          <a:lstStyle/>
          <a:p>
            <a:r>
              <a:rPr lang="en-IE" dirty="0" smtClean="0"/>
              <a:t>Pros:</a:t>
            </a:r>
          </a:p>
          <a:p>
            <a:r>
              <a:rPr lang="en-IE" dirty="0" smtClean="0">
                <a:solidFill>
                  <a:srgbClr val="000000"/>
                </a:solidFill>
              </a:rPr>
              <a:t>Low tech and cost effective</a:t>
            </a:r>
          </a:p>
          <a:p>
            <a:endParaRPr lang="en-IE" dirty="0">
              <a:solidFill>
                <a:srgbClr val="000000"/>
              </a:solidFill>
            </a:endParaRPr>
          </a:p>
          <a:p>
            <a:r>
              <a:rPr lang="en-IE" dirty="0" smtClean="0"/>
              <a:t>Cons:</a:t>
            </a:r>
          </a:p>
          <a:p>
            <a:r>
              <a:rPr lang="en-IE" dirty="0" smtClean="0">
                <a:solidFill>
                  <a:srgbClr val="000000"/>
                </a:solidFill>
              </a:rPr>
              <a:t>Requires blood glucose monitoring </a:t>
            </a:r>
          </a:p>
          <a:p>
            <a:r>
              <a:rPr lang="en-IE" dirty="0" smtClean="0">
                <a:solidFill>
                  <a:srgbClr val="000000"/>
                </a:solidFill>
              </a:rPr>
              <a:t>Increased risk of hypos</a:t>
            </a:r>
          </a:p>
          <a:p>
            <a:r>
              <a:rPr lang="en-IE" dirty="0" smtClean="0">
                <a:solidFill>
                  <a:srgbClr val="000000"/>
                </a:solidFill>
              </a:rPr>
              <a:t>5 injections/d + finger pricks</a:t>
            </a:r>
            <a:endParaRPr lang="en-IE" dirty="0">
              <a:solidFill>
                <a:srgbClr val="000000"/>
              </a:solidFill>
            </a:endParaRPr>
          </a:p>
        </p:txBody>
      </p:sp>
    </p:spTree>
    <p:extLst>
      <p:ext uri="{BB962C8B-B14F-4D97-AF65-F5344CB8AC3E}">
        <p14:creationId xmlns:p14="http://schemas.microsoft.com/office/powerpoint/2010/main" val="114775313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5b4b1e8b-0d61-4b7f-a50e-2834216db488"/>
  <p:tag name="TEMPPRESENTATIONFILE" val="C:\Users\liamburke\AppData\Local\Temp\tmpE6DF.tmp"/>
  <p:tag name="TEMPMEDIAFILENAME" val="C:\Users\liamburke\AppData\Local\Temp\tmpEA4B_RGD_lowdensity_D5_10x_Stack.mp4"/>
  <p:tag name="MEDIAFADEDURATION" val="0.2"/>
  <p:tag name="MEDIATRANSPARENCY" val="0.3"/>
  <p:tag name="MEDIACAPTIONSPROMPTED" val="False"/>
</p:tagLst>
</file>

<file path=ppt/theme/theme1.xml><?xml version="1.0" encoding="utf-8"?>
<a:theme xmlns:a="http://schemas.openxmlformats.org/drawingml/2006/main" name="Office Theme">
  <a:themeElements>
    <a:clrScheme name="Custom 1">
      <a:dk1>
        <a:srgbClr val="DA2027"/>
      </a:dk1>
      <a:lt1>
        <a:srgbClr val="FFFFFF"/>
      </a:lt1>
      <a:dk2>
        <a:srgbClr val="578BC9"/>
      </a:dk2>
      <a:lt2>
        <a:srgbClr val="FFFFFF"/>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1 6 " ? > < C a p t i o n I t e m s L i s t   x m l n s : x s i = " h t t p : / / w w w . w 3 . o r g / 2 0 0 1 / X M L S c h e m a - i n s t a n c e "   x m l n s : x s d = " h t t p : / / w w w . w 3 . o r g / 2 0 0 1 / X M L S c h e m a " > < I d > d e 2 6 0 f 3 9 - 9 7 5 e - 4 e 4 7 - a a 2 a - 3 f 6 6 6 6 e 5 f 4 5 c < / I d > < C a p t i o n I t e m s > < C a p t i o n I t e m > < I n t e r n a l I d > 2 5 0 8 d 0 7 d - 1 c 6 8 - 4 e 5 c - 9 e a c - 2 5 8 9 b e d 8 f f e a < / I n t e r n a l I d > < N a m e > T h e   D i a b e t e s   N e t w o r k   -   P a t i e n t   t e s t i m o n y ,   I s l e t   C e l l   T r a n s p l a n t a t i o n M y n a m e i s 0 0 : 0 0 : 0 3 . 0 - 0 0 : 0 0 : 0 8 . 0 < / N a m e > < T e x t > M y   n a m e   i s   D e n i s e   J a m e s   a n d   I ' m   5 0   y e a r s   o l d . < / T e x t > < B o o k M a r k E n t r y N a m e > T h e   D i a b e t e s   N e t w o r k   -   P a t i e n t   t e s t i m o n y ,   I s l e t   C e l l   T r a n s p l a n t a t i o n 0 0 : 0 0 : 0 3 . 0 < / B o o k M a r k E n t r y N a m e > < B o o k M a r k E x i t N a m e > T h e   D i a b e t e s   N e t w o r k   -   P a t i e n t   t e s t i m o n y ,   I s l e t   C e l l   T r a n s p l a n t a t i o n 0 0 : 0 0 : 0 8 . 0 < / B o o k M a r k E x i t N a m e > < B o o k M a r k E n t r y P o s i t i o n > 3 0 0 0 < / B o o k M a r k E n t r y P o s i t i o n > < B o o k M a r k E x i t P o s i t i o n > 8 0 0 0 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 e 9 8 8 d 0 c c - d f 7 3 - 4 a 2 1 - b 9 7 e - 2 a 6 3 2 f 9 e 9 6 0 b < / I n t e r n a l I d > < N a m e > T h e   D i a b e t e s   N e t w o r k   -   P a t i e n t   t e s t i m o n y ,   I s l e t   C e l l   T r a n s p l a n t a t i o n I ' v e h a d d i a b e t e s 0 0 : 0 0 : 0 8 . 0 - 0 0 : 0 0 : 1 2 . 0 < / N a m e > < T e x t > I ' v e   h a d   d i a b e t e s   f o r   n e a r l y   3 0   y e a r s   n o w . < / T e x t > < B o o k M a r k E n t r y N a m e > T h e   D i a b e t e s   N e t w o r k   -   P a t i e n t   t e s t i m o n y ,   I s l e t   C e l l   T r a n s p l a n t a t i o n 0 0 : 0 0 : 0 8 . 0 < / B o o k M a r k E n t r y N a m e > < B o o k M a r k E x i t N a m e > T h e   D i a b e t e s   N e t w o r k   -   P a t i e n t   t e s t i m o n y ,   I s l e t   C e l l   T r a n s p l a n t a t i o n 0 0 : 0 0 : 1 2 . 0 < / B o o k M a r k E x i t N a m e > < B o o k M a r k E n t r y P o s i t i o n > 8 0 0 0 < / B o o k M a r k E n t r y P o s i t i o n > < B o o k M a r k E x i t P o s i t i o n > 1 2 0 0 0 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 0 5 8 2 c 2 2 9 - c 0 7 3 - 4 9 e 5 - 9 7 0 c - e 2 9 3 8 5 c e 0 4 c 7 < / I n t e r n a l I d > < N a m e > T h e   D i a b e t e s   N e t w o r k   -   P a t i e n t   t e s t i m o n y ,   I s l e t   C e l l   T r a n s p l a n t a t i o n L i f e b e f o r e I 0 0 : 0 0 : 1 2 . 0 - 0 0 : 0 0 : 1 7 . 0 < / N a m e > < T e x t > L i f e   b e f o r e   I   h a d   t h e   t r a n s p l a n t   w a s ,   i n   a l l   h o n e s t y ,   q u i t e   a w f u l . < / T e x t > < B o o k M a r k E n t r y N a m e > T h e   D i a b e t e s   N e t w o r k   -   P a t i e n t   t e s t i m o n y ,   I s l e t   C e l l   T r a n s p l a n t a t i o n 0 0 : 0 0 : 1 2 . 0 < / B o o k M a r k E n t r y N a m e > < B o o k M a r k E x i t N a m e > T h e   D i a b e t e s   N e t w o r k   -   P a t i e n t   t e s t i m o n y ,   I s l e t   C e l l   T r a n s p l a n t a t i o n 0 0 : 0 0 : 1 7 . 0 < / B o o k M a r k E x i t N a m e > < B o o k M a r k E n t r y P o s i t i o n > 1 2 0 0 0 < / B o o k M a r k E n t r y P o s i t i o n > < B o o k M a r k E x i t P o s i t i o n > 1 7 0 0 0 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 5 0 a 7 a e 5 e - 7 b f f - 4 6 c 7 - 9 5 3 4 - 0 2 b 4 a 4 2 2 6 a 1 e < / I n t e r n a l I d > < N a m e > T h e   D i a b e t e s   N e t w o r k   -   P a t i e n t   t e s t i m o n y ,   I s l e t   C e l l   T r a n s p l a n t a t i o n I d o n ' t t h i n k 0 0 : 0 0 : 1 7 . 0 - 0 0 : 0 0 : 2 2 . 0 < / N a m e > < T e x t > I   d o n ' t   t h i n k   I   r e a l i s e d   h o w   b a d   i t   w a s   u n t i l   a f t e r   I ' d   h a d   t h e   t r a n s p l a n t , < / T e x t > < B o o k M a r k E n t r y N a m e > T h e   D i a b e t e s   N e t w o r k   -   P a t i e n t   t e s t i m o n y ,   I s l e t   C e l l   T r a n s p l a n t a t i o n 0 0 : 0 0 : 1 7 . 0 < / B o o k M a r k E n t r y N a m e > < B o o k M a r k E x i t N a m e > T h e   D i a b e t e s   N e t w o r k   -   P a t i e n t   t e s t i m o n y ,   I s l e t   C e l l   T r a n s p l a n t a t i o n 0 0 : 0 0 : 2 2 . 0 < / B o o k M a r k E x i t N a m e > < B o o k M a r k E n t r y P o s i t i o n > 1 7 0 0 0 < / B o o k M a r k E n t r y P o s i t i o n > < B o o k M a r k E x i t P o s i t i o n > 2 2 0 0 0 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 9 8 5 e 5 9 f 2 - b 7 9 8 - 4 5 5 b - b 4 1 3 - e 3 5 f 3 e 1 b 3 d e b < / I n t e r n a l I d > < N a m e > T h e   D i a b e t e s   N e t w o r k   -   P a t i e n t   t e s t i m o n y ,   I s l e t   C e l l   T r a n s p l a n t a t i o n b e c a u s e i t ' s b e e n 0 0 : 0 0 : 2 3 . 0 - 0 0 : 0 0 : 2 6 . 0 < / N a m e > < T e x t > b e c a u s e   i t ' s   b e e n   q u i t e   a   b i g   c o n t r a s t . < / T e x t > < B o o k M a r k E n t r y N a m e > T h e   D i a b e t e s   N e t w o r k   -   P a t i e n t   t e s t i m o n y ,   I s l e t   C e l l   T r a n s p l a n t a t i o n 0 0 : 0 0 : 2 3 . 0 < / B o o k M a r k E n t r y N a m e > < B o o k M a r k E x i t N a m e > T h e   D i a b e t e s   N e t w o r k   -   P a t i e n t   t e s t i m o n y ,   I s l e t   C e l l   T r a n s p l a n t a t i o n 0 0 : 0 0 : 2 6 . 0 < / B o o k M a r k E x i t N a m e > < B o o k M a r k E n t r y P o s i t i o n > 2 3 0 0 0 < / B o o k M a r k E n t r y P o s i t i o n > < B o o k M a r k E x i t P o s i t i o n > 2 6 0 0 0 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 7 e a 9 0 d a b - 7 8 1 8 - 4 e e 9 - 8 9 5 5 - b 4 5 4 5 4 4 e f 5 4 1 < / I n t e r n a l I d > < N a m e > T h e   D i a b e t e s   N e t w o r k   -   P a t i e n t   t e s t i m o n y ,   I s l e t   C e l l   T r a n s p l a n t a t i o n B u t n o w w h e n 0 0 : 0 0 : 2 6 . 0 - 0 0 : 0 0 : 3 0 . 0 < / N a m e > < T e x t > B u t   n o w   w h e n   i   r e f l e c t   o n   m y   s u g a r   l e v e l s   f r o m   b e f o r e   t h e   t r a n s p l a n t , < / T e x t > < B o o k M a r k E n t r y N a m e > T h e   D i a b e t e s   N e t w o r k   -   P a t i e n t   t e s t i m o n y ,   I s l e t   C e l l   T r a n s p l a n t a t i o n 0 0 : 0 0 : 2 6 . 0 < / B o o k M a r k E n t r y N a m e > < B o o k M a r k E x i t N a m e > T h e   D i a b e t e s   N e t w o r k   -   P a t i e n t   t e s t i m o n y ,   I s l e t   C e l l   T r a n s p l a n t a t i o n 0 0 : 0 0 : 3 0 . 0 < / B o o k M a r k E x i t N a m e > < B o o k M a r k E n t r y P o s i t i o n > 2 6 0 0 0 < / B o o k M a r k E n t r y P o s i t i o n > < B o o k M a r k E x i t P o s i t i o n > 3 0 0 0 0 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 d a 4 9 7 4 8 7 - 9 4 3 b - 4 1 f 3 - b 9 3 6 - 1 d e 5 0 9 b d 5 2 3 b < / I n t e r n a l I d > < N a m e > T h e   D i a b e t e s   N e t w o r k   -   P a t i e n t   t e s t i m o n y ,   I s l e t   C e l l   T r a n s p l a n t a t i o n w h i c h I t h o u g h t 0 0 : 0 0 : 3 0 . 0 - 0 0 : 0 0 : 3 5 . 0 < / N a m e > < T e x t > w h i c h   I   t h o u g h t   w e r e n ' t   r e a l l y   t o o   b a d ,   t o   w h a t   t h e y   a r e   n o w , < / T e x t > < B o o k M a r k E n t r y N a m e > T h e   D i a b e t e s   N e t w o r k   -   P a t i e n t   t e s t i m o n y ,   I s l e t   C e l l   T r a n s p l a n t a t i o n 0 0 : 0 0 : 3 0 . 0 < / B o o k M a r k E n t r y N a m e > < B o o k M a r k E x i t N a m e > T h e   D i a b e t e s   N e t w o r k   -   P a t i e n t   t e s t i m o n y ,   I s l e t   C e l l   T r a n s p l a n t a t i o n 0 0 : 0 0 : 3 5 . 0 < / B o o k M a r k E x i t N a m e > < B o o k M a r k E n t r y P o s i t i o n > 3 0 0 0 0 < / B o o k M a r k E n t r y P o s i t i o n > < B o o k M a r k E x i t P o s i t i o n > 3 5 0 0 0 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 0 6 5 f 9 8 0 a - 1 e c e - 4 9 9 6 - b a a 7 - 0 6 0 4 b 4 d 1 b 7 8 6 < / I n t e r n a l I d > < N a m e > T h e   D i a b e t e s   N e t w o r k   -   P a t i e n t   t e s t i m o n y ,   I s l e t   C e l l   T r a n s p l a n t a t i o n I a c t u a l l y c a n 0 0 : 0 0 : 3 5 . 0 - 0 0 : 0 0 : 3 8 . 0 < / N a m e > < T e x t > I   a c t u a l l y   c a n   s e e   h o w   d i r e   t h e y   w e r e ! < / T e x t > < B o o k M a r k E n t r y N a m e > T h e   D i a b e t e s   N e t w o r k   -   P a t i e n t   t e s t i m o n y ,   I s l e t   C e l l   T r a n s p l a n t a t i o n 0 0 : 0 0 : 3 5 . 0 < / B o o k M a r k E n t r y N a m e > < B o o k M a r k E x i t N a m e > T h e   D i a b e t e s   N e t w o r k   -   P a t i e n t   t e s t i m o n y ,   I s l e t   C e l l   T r a n s p l a n t a t i o n 0 0 : 0 0 : 3 8 . 0 < / B o o k M a r k E x i t N a m e > < B o o k M a r k E n t r y P o s i t i o n > 3 5 0 0 0 < / B o o k M a r k E n t r y P o s i t i o n > < B o o k M a r k E x i t P o s i t i o n > 3 8 0 0 0 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 c e 8 5 2 1 b 4 - f a b 6 - 4 4 7 7 - 8 0 f f - 2 8 4 1 2 f a 9 c 8 c 7 < / I n t e r n a l I d > < N a m e > T h e   D i a b e t e s   N e t w o r k   -   P a t i e n t   t e s t i m o n y ,   I s l e t   C e l l   T r a n s p l a n t a t i o n M y b l o o d s u g a r 0 0 : 0 0 : 3 8 . 0 - 0 0 : 0 0 : 4 3 . 0 < / N a m e > < T e x t > M y   b l o o d   s u g a r   r a n g e   u s e d   t o   b e   f r o m   1 ,   a n d   I ' d   s t i l l   b e   w a l k i n g   a r o u n d , < / T e x t > < B o o k M a r k E n t r y N a m e > T h e   D i a b e t e s   N e t w o r k   -   P a t i e n t   t e s t i m o n y ,   I s l e t   C e l l   T r a n s p l a n t a t i o n 0 0 : 0 0 : 3 8 . 0 < / B o o k M a r k E n t r y N a m e > < B o o k M a r k E x i t N a m e > T h e   D i a b e t e s   N e t w o r k   -   P a t i e n t   t e s t i m o n y ,   I s l e t   C e l l   T r a n s p l a n t a t i o n 0 0 : 0 0 : 4 3 . 0 < / B o o k M a r k E x i t N a m e > < B o o k M a r k E n t r y P o s i t i o n > 3 8 0 0 0 < / B o o k M a r k E n t r y P o s i t i o n > < B o o k M a r k E x i t P o s i t i o n > 4 3 0 0 0 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 f f e 4 9 5 2 5 - b 9 7 7 - 4 5 5 8 - 8 d 2 b - f 2 2 3 4 0 4 a d 7 8 0 < / I n t e r n a l I d > < N a m e > T h e   D i a b e t e s   N e t w o r k   -   P a t i e n t   t e s t i m o n y ,   I s l e t   C e l l   T r a n s p l a n t a t i o n t o a r o u n d a b o u t 0 0 : 0 0 : 4 3 . 0 - 0 0 : 0 0 : 4 7 . 5 < / N a m e > < T e x t > t o   a r o u n d   a b o u t   h i g h ,   w h i c h   i s   a r o u n d   a b o u t   3 0 < / T e x t > < B o o k M a r k E n t r y N a m e > T h e   D i a b e t e s   N e t w o r k   -   P a t i e n t   t e s t i m o n y ,   I s l e t   C e l l   T r a n s p l a n t a t i o n 0 0 : 0 0 : 4 3 . 0 < / B o o k M a r k E n t r y N a m e > < B o o k M a r k E x i t N a m e > T h e   D i a b e t e s   N e t w o r k   -   P a t i e n t   t e s t i m o n y ,   I s l e t   C e l l   T r a n s p l a n t a t i o n 0 0 : 0 0 : 4 7 . 5 < / B o o k M a r k E x i t N a m e > < B o o k M a r k E n t r y P o s i t i o n > 4 3 0 0 0 < / B o o k M a r k E n t r y P o s i t i o n > < B o o k M a r k E x i t P o s i t i o n > 4 7 5 0 0 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 7 f e c f 5 b 0 - 2 5 2 6 - 4 1 6 b - 8 7 3 5 - 5 e c 2 f 3 7 9 2 8 2 1 < / I n t e r n a l I d > < N a m e > T h e   D i a b e t e s   N e t w o r k   -   P a t i e n t   t e s t i m o n y ,   I s l e t   C e l l   T r a n s p l a n t a t i o n a n d t h a t w o u l d 0 0 : 0 0 : 4 8 . 0 - 0 0 : 0 0 : 5 0 . 0 < / N a m e > < T e x t > a n d   t h a t   w o u l d   h a p p e n   o n   a   r e g u l a r   b a s i s . < / T e x t > < B o o k M a r k E n t r y N a m e > T h e   D i a b e t e s   N e t w o r k   -   P a t i e n t   t e s t i m o n y ,   I s l e t   C e l l   T r a n s p l a n t a t i o n 0 0 : 0 0 : 4 8 . 0 < / B o o k M a r k E n t r y N a m e > < B o o k M a r k E x i t N a m e > T h e   D i a b e t e s   N e t w o r k   -   P a t i e n t   t e s t i m o n y ,   I s l e t   C e l l   T r a n s p l a n t a t i o n 0 0 : 0 0 : 5 0 . 0 < / B o o k M a r k E x i t N a m e > < B o o k M a r k E n t r y P o s i t i o n > 4 8 0 0 0 < / B o o k M a r k E n t r y P o s i t i o n > < B o o k M a r k E x i t P o s i t i o n > 5 0 0 0 0 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 3 2 2 1 8 9 4 f - e 9 2 5 - 4 c f 8 - 8 f a 2 - 6 a 8 3 d 4 4 7 3 0 d e < / I n t e r n a l I d > < N a m e > T h e   D i a b e t e s   N e t w o r k   -   P a t i e n t   t e s t i m o n y ,   I s l e t   C e l l   T r a n s p l a n t a t i o n I d o n ' t t h i n k 0 0 : 0 0 : 5 0 . 0 - 0 0 : 0 0 : 5 5 . 0 < / N a m e > < T e x t > I   d o n ' t   t h i n k   I ' d   r e a l i s e d   h o w   m a n y   d e b i l i t a t i n g   h y p o s   I ' d   a c t u a l l y   h a d < / T e x t > < B o o k M a r k E n t r y N a m e > T h e   D i a b e t e s   N e t w o r k   -   P a t i e n t   t e s t i m o n y ,   I s l e t   C e l l   T r a n s p l a n t a t i o n 0 0 : 0 0 : 5 0 . 0 < / B o o k M a r k E n t r y N a m e > < B o o k M a r k E x i t N a m e > T h e   D i a b e t e s   N e t w o r k   -   P a t i e n t   t e s t i m o n y ,   I s l e t   C e l l   T r a n s p l a n t a t i o n 0 0 : 0 0 : 5 5 . 0 < / B o o k M a r k E x i t N a m e > < B o o k M a r k E n t r y P o s i t i o n > 5 0 0 0 0 < / B o o k M a r k E n t r y P o s i t i o n > < B o o k M a r k E x i t P o s i t i o n > 5 5 0 0 0 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 6 8 6 7 1 5 c 3 - 9 9 1 4 - 4 c 0 c - a 8 3 5 - 4 3 1 d 6 0 8 6 3 9 f b < / I n t e r n a l I d > < N a m e > T h e   D i a b e t e s   N e t w o r k   -   P a t i e n t   t e s t i m o n y ,   I s l e t   C e l l   T r a n s p l a n t a t i o n u n t i l I ' d l o o k e d 0 0 : 0 0 : 5 5 . 0 - 0 0 : 0 1 : 0 0 . 0 < / N a m e > < T e x t > u n t i l   I ' d   l o o k e d   b a c k   a n d   r e f l e c t e d , a n d   f r i e n d s   w o u l d   r i n g   m e   u p < / T e x t > < B o o k M a r k E n t r y N a m e > T h e   D i a b e t e s   N e t w o r k   -   P a t i e n t   t e s t i m o n y ,   I s l e t   C e l l   T r a n s p l a n t a t i o n 0 0 : 0 0 : 5 5 . 0 < / B o o k M a r k E n t r y N a m e > < B o o k M a r k E x i t N a m e > T h e   D i a b e t e s   N e t w o r k   -   P a t i e n t   t e s t i m o n y ,   I s l e t   C e l l   T r a n s p l a n t a t i o n 0 0 : 0 1 : 0 0 . 0 < / B o o k M a r k E x i t N a m e > < B o o k M a r k E n t r y P o s i t i o n > 5 5 0 0 0 < / B o o k M a r k E n t r y P o s i t i o n > < B o o k M a r k E x i t P o s i t i o n > 6 0 0 0 0 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 1 b c 4 7 a 4 2 - 5 c 0 0 - 4 d e f - 9 3 7 c - 9 f a 9 d 9 e 9 3 1 c 2 < / I n t e r n a l I d > < N a m e > T h e   D i a b e t e s   N e t w o r k   -   P a t i e n t   t e s t i m o n y ,   I s l e t   C e l l   T r a n s p l a n t a t i o n O n e f r i e n d h a d 0 0 : 0 1 : 0 0 . 0 - 0 0 : 0 1 : 0 4 . 0 < / N a m e > < T e x t > O n e   f r i e n d   h a d   a c t u a l l y   c o n t a c t e d   a n   a m b u l a n c e   s e r v i c e   i n   E d i n b u r g h < / T e x t > < B o o k M a r k E n t r y N a m e > T h e   D i a b e t e s   N e t w o r k   -   P a t i e n t   t e s t i m o n y ,   I s l e t   C e l l   T r a n s p l a n t a t i o n 0 0 : 0 1 : 0 0 . 0 < / B o o k M a r k E n t r y N a m e > < B o o k M a r k E x i t N a m e > T h e   D i a b e t e s   N e t w o r k   -   P a t i e n t   t e s t i m o n y ,   I s l e t   C e l l   T r a n s p l a n t a t i o n 0 0 : 0 1 : 0 4 . 0 < / B o o k M a r k E x i t N a m e > < B o o k M a r k E n t r y P o s i t i o n > 6 0 0 0 0 < / B o o k M a r k E n t r y P o s i t i o n > < B o o k M a r k E x i t P o s i t i o n > 6 4 0 0 0 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 5 1 0 f e 7 0 8 - a 1 6 3 - 4 2 f b - 8 0 7 f - 4 c 9 6 3 e b 2 1 3 9 8 < / I n t e r n a l I d > < N a m e > T h e   D i a b e t e s   N e t w o r k   -   P a t i e n t   t e s t i m o n y ,   I s l e t   C e l l   T r a n s p l a n t a t i o n f o r t h e m t o 0 0 : 0 1 : 0 4 . 0 - 0 0 : 0 1 : 0 6 . 0 < / N a m e > < T e x t > f o r   t h e m   t o   c o m e   o v e r   t o   m y   h o u s e . < / T e x t > < B o o k M a r k E n t r y N a m e > T h e   D i a b e t e s   N e t w o r k   -   P a t i e n t   t e s t i m o n y ,   I s l e t   C e l l   T r a n s p l a n t a t i o n 0 0 : 0 1 : 0 4 . 0 < / B o o k M a r k E n t r y N a m e > < B o o k M a r k E x i t N a m e > T h e   D i a b e t e s   N e t w o r k   -   P a t i e n t   t e s t i m o n y ,   I s l e t   C e l l   T r a n s p l a n t a t i o n 0 0 : 0 1 : 0 6 . 0 < / B o o k M a r k E x i t N a m e > < B o o k M a r k E n t r y P o s i t i o n > 6 4 0 0 0 < / B o o k M a r k E n t r y P o s i t i o n > < B o o k M a r k E x i t P o s i t i o n > 6 6 0 0 0 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 c 4 2 3 3 b c 5 - 9 1 2 f - 4 9 a a - 9 b 4 a - e 2 e 4 3 b b a c 1 e b < / I n t e r n a l I d > < N a m e > T h e   D i a b e t e s   N e t w o r k   -   P a t i e n t   t e s t i m o n y ,   I s l e t   C e l l   T r a n s p l a n t a t i o n P e o p l e f o u n d m e 0 0 : 0 1 : 0 6 . 0 - 0 0 : 0 1 : 1 1 . 0 < / N a m e > < T e x t > P e o p l e   f o u n d   m e   i n   t h e   s t r e e t   j u s t   w a n d e r i n g   a r o u n d ,   a n d   i   d i d n ' t   k n o w   a b o u t   t h a t < / T e x t > < B o o k M a r k E n t r y N a m e > T h e   D i a b e t e s   N e t w o r k   -   P a t i e n t   t e s t i m o n y ,   I s l e t   C e l l   T r a n s p l a n t a t i o n 0 0 : 0 1 : 0 6 . 0 < / B o o k M a r k E n t r y N a m e > < B o o k M a r k E x i t N a m e > T h e   D i a b e t e s   N e t w o r k   -   P a t i e n t   t e s t i m o n y ,   I s l e t   C e l l   T r a n s p l a n t a t i o n 0 0 : 0 1 : 1 1 . 0 < / B o o k M a r k E x i t N a m e > < B o o k M a r k E n t r y P o s i t i o n > 6 6 0 0 0 < / B o o k M a r k E n t r y P o s i t i o n > < B o o k M a r k E x i t P o s i t i o n > 7 1 0 0 0 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 9 e 7 7 a 3 2 1 - 8 3 6 5 - 4 7 b b - a 9 7 b - b 5 a 2 0 7 6 f e 7 2 9 < / I n t e r n a l I d > < N a m e > T h e   D i a b e t e s   N e t w o r k   -   P a t i e n t   t e s t i m o n y ,   I s l e t   C e l l   T r a n s p l a n t a t i o n I ' d f i n d m y s e l f 0 0 : 0 1 : 1 2 . 0 - 0 0 : 0 1 : 1 7 . 0 < / N a m e > < T e x t > I ' d   f i n d   m y s e l f   o n   t h e   f l o o r   i n   h e   k i t c h e n ,   u p s t a i r s   i n   m y   b e d r o o m < / T e x t > < B o o k M a r k E n t r y N a m e > T h e   D i a b e t e s   N e t w o r k   -   P a t i e n t   t e s t i m o n y ,   I s l e t   C e l l   T r a n s p l a n t a t i o n 0 0 : 0 1 : 1 2 . 0 < / B o o k M a r k E n t r y N a m e > < B o o k M a r k E x i t N a m e > T h e   D i a b e t e s   N e t w o r k   -   P a t i e n t   t e s t i m o n y ,   I s l e t   C e l l   T r a n s p l a n t a t i o n 0 0 : 0 1 : 1 7 . 0 < / B o o k M a r k E x i t N a m e > < B o o k M a r k E n t r y P o s i t i o n > 7 2 0 0 0 < / B o o k M a r k E n t r y P o s i t i o n > < B o o k M a r k E x i t P o s i t i o n > 7 7 0 0 0 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 b 0 e c e d 5 7 - 2 c 7 7 - 4 f d f - a 5 7 3 - 9 8 a 0 e d 2 0 9 e 3 5 < / I n t e r n a l I d > < N a m e > T h e   D i a b e t e s   N e t w o r k   -   P a t i e n t   t e s t i m o n y ,   I s l e t   C e l l   T r a n s p l a n t a t i o n g o d o w n s t a i r s a n d 0 0 : 0 1 : 1 7 . 5 - 0 0 : 0 1 : 2 3 . 0 < / N a m e > < T e x t > g o   d o w n s t a i r s   a n d   t h e   d o o r s   w o u l d   b e   o p e n   a n d   I   w o u l d n ' t   a c t u a l l y   k n o w   w h y   t h a t   w a s   h a p p e n i n g . < / T e x t > < B o o k M a r k E n t r y N a m e > T h e   D i a b e t e s   N e t w o r k   -   P a t i e n t   t e s t i m o n y ,   I s l e t   C e l l   T r a n s p l a n t a t i o n 0 0 : 0 1 : 1 7 . 5 < / B o o k M a r k E n t r y N a m e > < B o o k M a r k E x i t N a m e > T h e   D i a b e t e s   N e t w o r k   -   P a t i e n t   t e s t i m o n y ,   I s l e t   C e l l   T r a n s p l a n t a t i o n 0 0 : 0 1 : 2 3 . 0 < / B o o k M a r k E x i t N a m e > < B o o k M a r k E n t r y P o s i t i o n > 7 7 5 0 0 < / B o o k M a r k E n t r y P o s i t i o n > < B o o k M a r k E x i t P o s i t i o n > 8 3 0 0 0 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 2 d d 9 0 3 5 e - 0 4 6 f - 4 e 6 0 - a d a 9 - 4 b 3 3 9 9 4 8 a 6 a 2 < / I n t e r n a l I d > < N a m e > T h e   D i a b e t e s   N e t w o r k   -   P a t i e n t   t e s t i m o n y ,   I s l e t   C e l l   T r a n s p l a n t a t i o n I t w a s n ' t j u s t 0 0 : 0 1 : 2 4 . 0 - 0 0 : 0 1 : 2 8 . 0 < / N a m e > < T e x t > I t   w a s n ' t   j u s t   a   m o n t h l y ,   t w o - m o n t h l y   e p i s o d e < / T e x t > < B o o k M a r k E n t r y N a m e > T h e   D i a b e t e s   N e t w o r k   -   P a t i e n t   t e s t i m o n y ,   I s l e t   C e l l   T r a n s p l a n t a t i o n 0 0 : 0 1 : 2 4 . 0 < / B o o k M a r k E n t r y N a m e > < B o o k M a r k E x i t N a m e > T h e   D i a b e t e s   N e t w o r k   -   P a t i e n t   t e s t i m o n y ,   I s l e t   C e l l   T r a n s p l a n t a t i o n 0 0 : 0 1 : 2 8 . 0 < / B o o k M a r k E x i t N a m e > < B o o k M a r k E n t r y P o s i t i o n > 8 4 0 0 0 < / B o o k M a r k E n t r y P o s i t i o n > < B o o k M a r k E x i t P o s i t i o n > 8 8 0 0 0 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 1 d 7 5 0 f a 0 - 8 8 a e - 4 2 5 8 - a c c 8 - b 9 f a 9 8 6 c 7 c 3 3 < / I n t e r n a l I d > < N a m e > T h e   D i a b e t e s   N e t w o r k   -   P a t i e n t   t e s t i m o n y ,   I s l e t   C e l l   T r a n s p l a n t a t i o n t h i s w o u l d h a p p e n 0 0 : 0 1 : 2 8 . 0 - 0 0 : 0 1 : 3 2 . 0 < / N a m e > < T e x t > t h i s   w o u l d   h a p p e n   a t   l e a s t   o n c e   a   w e e k ,   i f   n o t   e v e r y   t w o   w e e k s   d e f i n i t e l y . < / T e x t > < B o o k M a r k E n t r y N a m e > T h e   D i a b e t e s   N e t w o r k   -   P a t i e n t   t e s t i m o n y ,   I s l e t   C e l l   T r a n s p l a n t a t i o n 0 0 : 0 1 : 2 8 . 0 < / B o o k M a r k E n t r y N a m e > < B o o k M a r k E x i t N a m e > T h e   D i a b e t e s   N e t w o r k   -   P a t i e n t   t e s t i m o n y ,   I s l e t   C e l l   T r a n s p l a n t a t i o n 0 0 : 0 1 : 3 2 . 0 < / B o o k M a r k E x i t N a m e > < B o o k M a r k E n t r y P o s i t i o n > 8 8 0 0 0 < / B o o k M a r k E n t r y P o s i t i o n > < B o o k M a r k E x i t P o s i t i o n > 9 2 0 0 0 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 b 1 b 2 b f 9 1 - 2 4 7 1 - 4 0 a 0 - 9 9 c 3 - b 7 2 0 4 f 4 8 a a c 0 < / I n t e r n a l I d > < N a m e > T h e   D i a b e t e s   N e t w o r k   -   P a t i e n t   t e s t i m o n y ,   I s l e t   C e l l   T r a n s p l a n t a t i o n T h e p r o c e s s r e a l l y 0 0 : 0 1 : 3 3 . 0 - 0 0 : 0 1 : 4 0 . 0 < / N a m e > < T e x t > T h e   p r o c e s s   r e a l l y   i s   v e r y   e a s y   b e c a u s e   y o u   h a v e   g o t   a   g r e a t   d e a l   o f   s u p p o r t   f r o m   t h e   t e a m   h e r e < / T e x t > < B o o k M a r k E n t r y N a m e > T h e   D i a b e t e s   N e t w o r k   -   P a t i e n t   t e s t i m o n y ,   I s l e t   C e l l   T r a n s p l a n t a t i o n 0 0 : 0 1 : 3 3 . 0 < / B o o k M a r k E n t r y N a m e > < B o o k M a r k E x i t N a m e > T h e   D i a b e t e s   N e t w o r k   -   P a t i e n t   t e s t i m o n y ,   I s l e t   C e l l   T r a n s p l a n t a t i o n 0 0 : 0 1 : 4 0 . 0 < / B o o k M a r k E x i t N a m e > < B o o k M a r k E n t r y P o s i t i o n > 9 3 0 0 0 < / B o o k M a r k E n t r y P o s i t i o n > < B o o k M a r k E x i t P o s i t i o n > 1 0 0 0 0 0 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 f 4 f 6 d 1 6 c - 5 0 c 6 - 4 1 2 0 - 8 7 a f - a f c 1 0 b c a 6 9 b 0 < / I n t e r n a l I d > < N a m e > T h e   D i a b e t e s   N e t w o r k   -   P a t i e n t   t e s t i m o n y ,   I s l e t   C e l l   T r a n s p l a n t a t i o n a n d e v e r y s t e p 0 0 : 0 1 : 4 0 . 0 - 0 0 : 0 1 : 4 3 . 0 < / N a m e > < T e x t > a n d   e v e r y   s t e p   w a s   e x p l a i n e d   t o   m e   v e r y   c l e a r l y   a n d   c o n c i s e l y , < / T e x t > < B o o k M a r k E n t r y N a m e > T h e   D i a b e t e s   N e t w o r k   -   P a t i e n t   t e s t i m o n y ,   I s l e t   C e l l   T r a n s p l a n t a t i o n 0 0 : 0 1 : 4 0 . 0 < / B o o k M a r k E n t r y N a m e > < B o o k M a r k E x i t N a m e > T h e   D i a b e t e s   N e t w o r k   -   P a t i e n t   t e s t i m o n y ,   I s l e t   C e l l   T r a n s p l a n t a t i o n 0 0 : 0 1 : 4 3 . 0 < / B o o k M a r k E x i t N a m e > < B o o k M a r k E n t r y P o s i t i o n > 1 0 0 0 0 0 < / B o o k M a r k E n t r y P o s i t i o n > < B o o k M a r k E x i t P o s i t i o n > 1 0 3 0 0 0 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 8 2 1 e 8 b 7 0 - 2 a b 2 - 4 b d b - 8 c 7 8 - 0 2 1 4 1 a b 6 1 d 8 4 < / I n t e r n a l I d > < N a m e > T h e   D i a b e t e s   N e t w o r k   -   P a t i e n t   t e s t i m o n y ,   I s l e t   C e l l   T r a n s p l a n t a t i o n s o I a c t u a l l y 0 0 : 0 1 : 4 3 . 0 - 0 0 : 0 1 : 4 6 . 0 < / N a m e > < T e x t > s o   I   a c t u a l l y   k n e w   w h a t   w a s   g o i n g   t o   h a p p e n < / T e x t > < B o o k M a r k E n t r y N a m e > T h e   D i a b e t e s   N e t w o r k   -   P a t i e n t   t e s t i m o n y ,   I s l e t   C e l l   T r a n s p l a n t a t i o n 0 0 : 0 1 : 4 3 . 0 < / B o o k M a r k E n t r y N a m e > < B o o k M a r k E x i t N a m e > T h e   D i a b e t e s   N e t w o r k   -   P a t i e n t   t e s t i m o n y ,   I s l e t   C e l l   T r a n s p l a n t a t i o n 0 0 : 0 1 : 4 6 . 0 < / B o o k M a r k E x i t N a m e > < B o o k M a r k E n t r y P o s i t i o n > 1 0 3 0 0 0 < / B o o k M a r k E n t r y P o s i t i o n > < B o o k M a r k E x i t P o s i t i o n > 1 0 6 0 0 0 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 c c 5 0 7 0 6 f - 0 4 1 6 - 4 2 e f - 9 c b 0 - f 8 2 c 8 2 e f f 7 1 5 < / I n t e r n a l I d > < N a m e > T h e   D i a b e t e s   N e t w o r k   -   P a t i e n t   t e s t i m o n y ,   I s l e t   C e l l   T r a n s p l a n t a t i o n I t i s a 0 0 : 0 1 : 4 7 . 0 - 0 0 : 0 1 : 5 0 . 0 < / N a m e > < T e x t > I t   i s   a   l o t   o f   c o m m i t t m e n t   f r o m   p e o p l e   w h o   a r e   a r o u n d   y o u < / T e x t > < B o o k M a r k E n t r y N a m e > T h e   D i a b e t e s   N e t w o r k   -   P a t i e n t   t e s t i m o n y ,   I s l e t   C e l l   T r a n s p l a n t a t i o n 0 0 : 0 1 : 4 7 . 0 < / B o o k M a r k E n t r y N a m e > < B o o k M a r k E x i t N a m e > T h e   D i a b e t e s   N e t w o r k   -   P a t i e n t   t e s t i m o n y ,   I s l e t   C e l l   T r a n s p l a n t a t i o n 0 0 : 0 1 : 5 0 . 0 < / B o o k M a r k E x i t N a m e > < B o o k M a r k E n t r y P o s i t i o n > 1 0 7 0 0 0 < / B o o k M a r k E n t r y P o s i t i o n > < B o o k M a r k E x i t P o s i t i o n > 1 1 0 0 0 0 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 8 b 6 b 1 5 9 1 - b 6 7 8 - 4 5 5 5 - b b e c - 5 6 5 f 2 8 9 4 0 a b 2 < / I n t e r n a l I d > < N a m e > T h e   D i a b e t e s   N e t w o r k   -   P a t i e n t   t e s t i m o n y ,   I s l e t   C e l l   T r a n s p l a n t a t i o n b e c a u s e i f y o u 0 0 : 0 1 : 5 1 . 0 - 0 0 : 0 1 : 5 4 . 0 < / N a m e > < T e x t > b e c a u s e   i f   y o u   a r e   u n a b l e   t o   d r i v e ,   i f   y o u   a r e   u n a b l e   t o   l e a v e   t h e   h o u s e < / T e x t > < B o o k M a r k E n t r y N a m e > T h e   D i a b e t e s   N e t w o r k   -   P a t i e n t   t e s t i m o n y ,   I s l e t   C e l l   T r a n s p l a n t a t i o n 0 0 : 0 1 : 5 1 . 0 < / B o o k M a r k E n t r y N a m e > < B o o k M a r k E x i t N a m e > T h e   D i a b e t e s   N e t w o r k   -   P a t i e n t   t e s t i m o n y ,   I s l e t   C e l l   T r a n s p l a n t a t i o n 0 0 : 0 1 : 5 4 . 0 < / B o o k M a r k E x i t N a m e > < B o o k M a r k E n t r y P o s i t i o n > 1 1 1 0 0 0 < / B o o k M a r k E n t r y P o s i t i o n > < B o o k M a r k E x i t P o s i t i o n > 1 1 4 0 0 0 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 6 4 1 1 0 7 0 3 - c b e 0 - 4 d 7 9 - b f 8 a - 9 6 c 2 6 7 b 1 b 8 6 7 < / I n t e r n a l I d > < N a m e > T h e   D i a b e t e s   N e t w o r k   -   P a t i e n t   t e s t i m o n y ,   I s l e t   C e l l   T r a n s p l a n t a t i o n t h e n y o u n e e d 0 0 : 0 1 : 5 5 . 0 - 0 0 : 0 1 : 5 7 . 0 < / N a m e > < T e x t > t h e n   y o u   n e e d   a   r e a l l y   g o o d   s u p p o r t   n e t w o r k   a r o u n d   y o u . < / T e x t > < B o o k M a r k E n t r y N a m e > T h e   D i a b e t e s   N e t w o r k   -   P a t i e n t   t e s t i m o n y ,   I s l e t   C e l l   T r a n s p l a n t a t i o n 0 0 : 0 1 : 5 5 . 0 < / B o o k M a r k E n t r y N a m e > < B o o k M a r k E x i t N a m e > T h e   D i a b e t e s   N e t w o r k   -   P a t i e n t   t e s t i m o n y ,   I s l e t   C e l l   T r a n s p l a n t a t i o n 0 0 : 0 1 : 5 7 . 0 < / B o o k M a r k E x i t N a m e > < B o o k M a r k E n t r y P o s i t i o n > 1 1 5 0 0 0 < / B o o k M a r k E n t r y P o s i t i o n > < B o o k M a r k E x i t P o s i t i o n > 1 1 7 0 0 0 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 c 0 9 b b b 6 5 - c b 8 4 - 4 d 0 b - 9 f 4 3 - b 0 4 2 3 8 9 5 d 0 9 6 < / I n t e r n a l I d > < N a m e > T h e   D i a b e t e s   N e t w o r k   -   P a t i e n t   t e s t i m o n y ,   I s l e t   C e l l   T r a n s p l a n t a t i o n T h e y n e e d t o 0 0 : 0 1 : 5 7 . 0 - 0 0 : 0 2 : 0 1 . 0 < / N a m e > < T e x t > T h e y   n e e d   t o   b e   a b l e   t o   t a k e   y o u   t o   a l l   o f   t h e   h o s p i t a l   a p p o i n t m e n t s < / T e x t > < B o o k M a r k E n t r y N a m e > T h e   D i a b e t e s   N e t w o r k   -   P a t i e n t   t e s t i m o n y ,   I s l e t   C e l l   T r a n s p l a n t a t i o n 0 0 : 0 1 : 5 7 . 0 < / B o o k M a r k E n t r y N a m e > < B o o k M a r k E x i t N a m e > T h e   D i a b e t e s   N e t w o r k   -   P a t i e n t   t e s t i m o n y ,   I s l e t   C e l l   T r a n s p l a n t a t i o n 0 0 : 0 2 : 0 1 . 0 < / B o o k M a r k E x i t N a m e > < B o o k M a r k E n t r y P o s i t i o n > 1 1 7 0 0 0 < / B o o k M a r k E n t r y P o s i t i o n > < B o o k M a r k E x i t P o s i t i o n > 1 2 1 0 0 0 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 0 8 0 2 1 1 c 4 - 5 6 8 8 - 4 9 3 4 - a 1 3 0 - c c e b 9 7 a 5 e f 3 2 < / I n t e r n a l I d > < N a m e > T h e   D i a b e t e s   N e t w o r k   -   P a t i e n t   t e s t i m o n y ,   I s l e t   C e l l   T r a n s p l a n t a t i o n o r t h e t e s t s 0 0 : 0 2 : 0 1 . 0 - 0 0 : 0 2 : 0 4 . 0 < / N a m e > < T e x t > o r   t h e   t e s t s   t h a t   y o u   h a v e   t o   h a v e < / T e x t > < B o o k M a r k E n t r y N a m e > T h e   D i a b e t e s   N e t w o r k   -   P a t i e n t   t e s t i m o n y ,   I s l e t   C e l l   T r a n s p l a n t a t i o n 0 0 : 0 2 : 0 1 . 0 < / B o o k M a r k E n t r y N a m e > < B o o k M a r k E x i t N a m e > T h e   D i a b e t e s   N e t w o r k   -   P a t i e n t   t e s t i m o n y ,   I s l e t   C e l l   T r a n s p l a n t a t i o n 0 0 : 0 2 : 0 4 . 0 < / B o o k M a r k E x i t N a m e > < B o o k M a r k E n t r y P o s i t i o n > 1 2 1 0 0 0 < / B o o k M a r k E n t r y P o s i t i o n > < B o o k M a r k E x i t P o s i t i o n > 1 2 4 0 0 0 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 6 6 6 3 5 f 1 e - 5 0 8 8 - 4 7 d a - b 5 1 7 - c 2 e b 4 c 4 b 1 b f 5 < / I n t e r n a l I d > < N a m e > T h e   D i a b e t e s   N e t w o r k   -   P a t i e n t   t e s t i m o n y ,   I s l e t   C e l l   T r a n s p l a n t a t i o n B u t u l t i m a t e l y , i t ' s 0 0 : 0 2 : 0 4 . 0 - 0 0 : 0 2 : 0 7 . 0 < / N a m e > < T e x t > B u t   u l t i m a t e l y ,   i t ' s   v e r y   e a s y , < / T e x t > < B o o k M a r k E n t r y N a m e > T h e   D i a b e t e s   N e t w o r k   -   P a t i e n t   t e s t i m o n y ,   I s l e t   C e l l   T r a n s p l a n t a t i o n 0 0 : 0 2 : 0 4 . 0 < / B o o k M a r k E n t r y N a m e > < B o o k M a r k E x i t N a m e > T h e   D i a b e t e s   N e t w o r k   -   P a t i e n t   t e s t i m o n y ,   I s l e t   C e l l   T r a n s p l a n t a t i o n 0 0 : 0 2 : 0 7 . 0 < / B o o k M a r k E x i t N a m e > < B o o k M a r k E n t r y P o s i t i o n > 1 2 4 0 0 0 < / B o o k M a r k E n t r y P o s i t i o n > < B o o k M a r k E x i t P o s i t i o n > 1 2 7 0 0 0 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 8 0 5 0 7 2 8 8 - b 6 3 0 - 4 2 f 8 - a 3 3 2 - f d 4 6 a d f 3 d a 1 2 < / I n t e r n a l I d > < N a m e > T h e   D i a b e t e s   N e t w o r k   -   P a t i e n t   t e s t i m o n y ,   I s l e t   C e l l   T r a n s p l a n t a t i o n t h e p e o p l e h e r e , 0 0 : 0 2 : 0 8 . 0 - 0 0 : 0 2 : 1 2 . 0 < / N a m e > < T e x t > t h e   p e o p l e   h e r e ,   r e a l l y   a r e   f r i e n d s . < / T e x t > < B o o k M a r k E n t r y N a m e > T h e   D i a b e t e s   N e t w o r k   -   P a t i e n t   t e s t i m o n y ,   I s l e t   C e l l   T r a n s p l a n t a t i o n 0 0 : 0 2 : 0 8 . 0 < / B o o k M a r k E n t r y N a m e > < B o o k M a r k E x i t N a m e > T h e   D i a b e t e s   N e t w o r k   -   P a t i e n t   t e s t i m o n y ,   I s l e t   C e l l   T r a n s p l a n t a t i o n 0 0 : 0 2 : 1 2 . 0 < / B o o k M a r k E x i t N a m e > < B o o k M a r k E n t r y P o s i t i o n > 1 2 8 0 0 0 < / B o o k M a r k E n t r y P o s i t i o n > < B o o k M a r k E x i t P o s i t i o n > 1 3 2 0 0 0 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 e 4 b 8 7 7 f 7 - 0 0 a 5 - 4 b 0 e - 8 a e b - 4 8 f 8 7 5 7 a 2 5 2 d < / I n t e r n a l I d > < N a m e > T h e   D i a b e t e s   N e t w o r k   -   P a t i e n t   t e s t i m o n y ,   I s l e t   C e l l   T r a n s p l a n t a t i o n A f t e r h a v i n g h a d 0 0 : 0 2 : 1 3 . 0 - 0 0 : 0 2 : 1 6 . 0 < / N a m e > < T e x t > A f t e r   h a v i n g   h a d   t h e   t r a n s p l a n t ,   i t ' s   n o t h i n g   l i k e   t h a t   n o w < / T e x t > < B o o k M a r k E n t r y N a m e > T h e   D i a b e t e s   N e t w o r k   -   P a t i e n t   t e s t i m o n y ,   I s l e t   C e l l   T r a n s p l a n t a t i o n 0 0 : 0 2 : 1 3 . 0 < / B o o k M a r k E n t r y N a m e > < B o o k M a r k E x i t N a m e > T h e   D i a b e t e s   N e t w o r k   -   P a t i e n t   t e s t i m o n y ,   I s l e t   C e l l   T r a n s p l a n t a t i o n 0 0 : 0 2 : 1 6 . 0 < / B o o k M a r k E x i t N a m e > < B o o k M a r k E n t r y P o s i t i o n > 1 3 3 0 0 0 < / B o o k M a r k E n t r y P o s i t i o n > < B o o k M a r k E x i t P o s i t i o n > 1 3 6 0 0 0 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 8 c 6 2 b c 4 b - d 9 5 2 - 4 1 1 b - a 6 2 2 - a 5 b 8 5 3 9 1 c 4 4 5 < / I n t e r n a l I d > < N a m e > T h e   D i a b e t e s   N e t w o r k   -   P a t i e n t   t e s t i m o n y ,   I s l e t   C e l l   T r a n s p l a n t a t i o n I k n o w I 0 0 : 0 2 : 1 6 . 0 - 0 0 : 0 2 : 2 0 . 0 < / N a m e > < T e x t > I   k n o w   I   c a n   g e t   u p ,   I   c a n   p l a n < / T e x t > < B o o k M a r k E n t r y N a m e > T h e   D i a b e t e s   N e t w o r k   -   P a t i e n t   t e s t i m o n y ,   I s l e t   C e l l   T r a n s p l a n t a t i o n 0 0 : 0 2 : 1 6 . 0 < / B o o k M a r k E n t r y N a m e > < B o o k M a r k E x i t N a m e > T h e   D i a b e t e s   N e t w o r k   -   P a t i e n t   t e s t i m o n y ,   I s l e t   C e l l   T r a n s p l a n t a t i o n 0 0 : 0 2 : 2 0 . 0 < / B o o k M a r k E x i t N a m e > < B o o k M a r k E n t r y P o s i t i o n > 1 3 6 0 0 0 < / B o o k M a r k E n t r y P o s i t i o n > < B o o k M a r k E x i t P o s i t i o n > 1 4 0 0 0 0 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 5 1 8 3 4 1 8 4 - 9 2 2 0 - 4 3 2 3 - a e d 7 - b c 4 a 3 d a a 4 9 7 7 < / I n t e r n a l I d > < N a m e > T h e   D i a b e t e s   N e t w o r k   -   P a t i e n t   t e s t i m o n y ,   I s l e t   C e l l   T r a n s p l a n t a t i o n w h i c h b e i n g a 0 0 : 0 2 : 2 2 . 0 - 0 0 : 0 2 : 2 6 . 0 < / N a m e > < T e x t > w h i c h   b e i n g   a   b i g   p l a n n e r ,   I   k n o w   t h a t   I   c a n   d o   t h a t   a g a i n   n o w < / T e x t > < B o o k M a r k E n t r y N a m e > T h e   D i a b e t e s   N e t w o r k   -   P a t i e n t   t e s t i m o n y ,   I s l e t   C e l l   T r a n s p l a n t a t i o n 0 0 : 0 2 : 2 2 . 0 < / B o o k M a r k E n t r y N a m e > < B o o k M a r k E x i t N a m e > T h e   D i a b e t e s   N e t w o r k   -   P a t i e n t   t e s t i m o n y ,   I s l e t   C e l l   T r a n s p l a n t a t i o n 0 0 : 0 2 : 2 6 . 0 < / B o o k M a r k E x i t N a m e > < B o o k M a r k E n t r y P o s i t i o n > 1 4 2 0 0 0 < / B o o k M a r k E n t r y P o s i t i o n > < B o o k M a r k E x i t P o s i t i o n > 1 4 6 0 0 0 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 d c a 0 5 1 7 0 - 0 6 4 2 - 4 d 8 0 - a a 7 c - 2 a 4 7 1 0 7 c 2 0 4 7 < / I n t e r n a l I d > < N a m e > T h e   D i a b e t e s   N e t w o r k   -   P a t i e n t   t e s t i m o n y ,   I s l e t   C e l l   T r a n s p l a n t a t i o n I c a n p l a n 0 0 : 0 2 : 2 6 . 0 - 0 0 : 0 2 : 2 9 . 0 < / N a m e > < T e x t > I   c a n   p l a n   t o   s e e   f r i e n d s   a n d   I   k n o w   t h a t   I ' m   g o i n g   t o   g e t   t h e r e . < / T e x t > < B o o k M a r k E n t r y N a m e > T h e   D i a b e t e s   N e t w o r k   -   P a t i e n t   t e s t i m o n y ,   I s l e t   C e l l   T r a n s p l a n t a t i o n 0 0 : 0 2 : 2 6 . 0 < / B o o k M a r k E n t r y N a m e > < B o o k M a r k E x i t N a m e > T h e   D i a b e t e s   N e t w o r k   -   P a t i e n t   t e s t i m o n y ,   I s l e t   C e l l   T r a n s p l a n t a t i o n 0 0 : 0 2 : 2 9 . 0 < / B o o k M a r k E x i t N a m e > < B o o k M a r k E n t r y P o s i t i o n > 1 4 6 0 0 0 < / B o o k M a r k E n t r y P o s i t i o n > < B o o k M a r k E x i t P o s i t i o n > 1 4 9 0 0 0 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 a d b a c 6 7 e - 0 9 4 d - 4 6 9 8 - 9 6 a 1 - a e c b 8 5 3 a 5 d f 8 < / I n t e r n a l I d > < N a m e > T h e   D i a b e t e s   N e t w o r k   -   P a t i e n t   t e s t i m o n y ,   I s l e t   C e l l   T r a n s p l a n t a t i o n I a c t u a l l y l o s t 0 0 : 0 2 : 2 9 . 0 - 0 0 : 0 2 : 3 3 . 0 < / N a m e > < T e x t > I   a c t u a l l y   l o s t   q u i t e   a   l o t   o f   f r i e n d s h i p s ,   n o t   b e c a u s e < / T e x t > < B o o k M a r k E n t r y N a m e > T h e   D i a b e t e s   N e t w o r k   -   P a t i e n t   t e s t i m o n y ,   I s l e t   C e l l   T r a n s p l a n t a t i o n 0 0 : 0 2 : 2 9 . 0 < / B o o k M a r k E n t r y N a m e > < B o o k M a r k E x i t N a m e > T h e   D i a b e t e s   N e t w o r k   -   P a t i e n t   t e s t i m o n y ,   I s l e t   C e l l   T r a n s p l a n t a t i o n 0 0 : 0 2 : 3 3 . 0 < / B o o k M a r k E x i t N a m e > < B o o k M a r k E n t r y P o s i t i o n > 1 4 9 0 0 0 < / B o o k M a r k E n t r y P o s i t i o n > < B o o k M a r k E x i t P o s i t i o n > 1 5 3 0 0 0 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 9 3 a f 1 b 6 b - c 8 c b - 4 2 6 d - a f c 5 - 8 f c e e 7 1 a c 1 f 7 < / I n t e r n a l I d > < N a m e > T h e   D i a b e t e s   N e t w o r k   -   P a t i e n t   t e s t i m o n y ,   I s l e t   C e l l   T r a n s p l a n t a t i o n t h e y j u s t t h o u g h t , 0 0 : 0 2 : 3 3 . 0 - 0 0 : 0 2 : 3 6 . 0 < / N a m e > < T e x t > t h e y   j u s t   t h o u g h t ,   " O h   w e   c a n ' t   f i t   y o u   i n " ,   o r   a n y t h i n g   l i k e   t h a t < / T e x t > < B o o k M a r k E n t r y N a m e > T h e   D i a b e t e s   N e t w o r k   -   P a t i e n t   t e s t i m o n y ,   I s l e t   C e l l   T r a n s p l a n t a t i o n 0 0 : 0 2 : 3 3 . 0 < / B o o k M a r k E n t r y N a m e > < B o o k M a r k E x i t N a m e > T h e   D i a b e t e s   N e t w o r k   -   P a t i e n t   t e s t i m o n y ,   I s l e t   C e l l   T r a n s p l a n t a t i o n 0 0 : 0 2 : 3 6 . 0 < / B o o k M a r k E x i t N a m e > < B o o k M a r k E n t r y P o s i t i o n > 1 5 3 0 0 0 < / B o o k M a r k E n t r y P o s i t i o n > < B o o k M a r k E x i t P o s i t i o n > 1 5 6 0 0 0 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 4 b 9 4 a 0 f d - 2 7 9 8 - 4 e 0 9 - 9 9 4 7 - 4 1 f 2 e f 8 a 9 8 0 3 < / I n t e r n a l I d > < N a m e > T h e   D i a b e t e s   N e t w o r k   -   P a t i e n t   t e s t i m o n y ,   I s l e t   C e l l   T r a n s p l a n t a t i o n m o r e b e c a u s e o f 0 0 : 0 2 : 3 7 . 0 - 0 0 : 0 2 : 4 0 . 0 < / N a m e > < T e x t > m o r e   b e c a u s e   o f   t h e   f a c t   t h a t   I   w o u l d   c o n s t a n t l y   c a n c e l < / T e x t > < B o o k M a r k E n t r y N a m e > T h e   D i a b e t e s   N e t w o r k   -   P a t i e n t   t e s t i m o n y ,   I s l e t   C e l l   T r a n s p l a n t a t i o n 0 0 : 0 2 : 3 7 . 0 < / B o o k M a r k E n t r y N a m e > < B o o k M a r k E x i t N a m e > T h e   D i a b e t e s   N e t w o r k   -   P a t i e n t   t e s t i m o n y ,   I s l e t   C e l l   T r a n s p l a n t a t i o n 0 0 : 0 2 : 4 0 . 0 < / B o o k M a r k E x i t N a m e > < B o o k M a r k E n t r y P o s i t i o n > 1 5 7 0 0 0 < / B o o k M a r k E n t r y P o s i t i o n > < B o o k M a r k E x i t P o s i t i o n > 1 6 0 0 0 0 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 a f e 6 4 2 6 6 - 0 9 a c - 4 a a 6 - b 5 7 2 - 4 6 8 c 0 3 4 8 a d 4 5 < / I n t e r n a l I d > < N a m e > T h e   D i a b e t e s   N e t w o r k   -   P a t i e n t   t e s t i m o n y ,   I s l e t   C e l l   T r a n s p l a n t a t i o n a n d w h e n p e o p l e 0 0 : 0 2 : 4 0 . 0 - 0 0 : 0 2 : 4 4 . 0 < / N a m e > < T e x t > a n d   w h e n   p e o p l e   h a v e   b u s y   l i v e s ,   i t ' s   v e r y   d i f f i c u l t   t o   f i t   y o u   i n   a s   w e l l . < / T e x t > < B o o k M a r k E n t r y N a m e > T h e   D i a b e t e s   N e t w o r k   -   P a t i e n t   t e s t i m o n y ,   I s l e t   C e l l   T r a n s p l a n t a t i o n 0 0 : 0 2 : 4 0 . 0 < / B o o k M a r k E n t r y N a m e > < B o o k M a r k E x i t N a m e > T h e   D i a b e t e s   N e t w o r k   -   P a t i e n t   t e s t i m o n y ,   I s l e t   C e l l   T r a n s p l a n t a t i o n 0 0 : 0 2 : 4 4 . 0 < / B o o k M a r k E x i t N a m e > < B o o k M a r k E n t r y P o s i t i o n > 1 6 0 0 0 0 < / B o o k M a r k E n t r y P o s i t i o n > < B o o k M a r k E x i t P o s i t i o n > 1 6 4 0 0 0 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 8 9 d e b 1 0 8 - 2 b 5 b - 4 2 a 8 - a 8 0 b - f 4 5 a 1 5 d 7 f 7 8 5 < / I n t e r n a l I d > < N a m e > T h e   D i a b e t e s   N e t w o r k   -   P a t i e n t   t e s t i m o n y ,   I s l e t   C e l l   T r a n s p l a n t a t i o n F o r m e t h e 0 0 : 0 2 : 4 5 . 0 - 0 0 : 0 2 : 4 9 . 0 < / N a m e > < T e x t > F o r   m e   t h e   b i g g e s t   c h a n g e   i s   I   h a v e   g a i n e d   m y   l i f e   b a c k . < / T e x t > < B o o k M a r k E n t r y N a m e > T h e   D i a b e t e s   N e t w o r k   -   P a t i e n t   t e s t i m o n y ,   I s l e t   C e l l   T r a n s p l a n t a t i o n 0 0 : 0 2 : 4 5 . 0 < / B o o k M a r k E n t r y N a m e > < B o o k M a r k E x i t N a m e > T h e   D i a b e t e s   N e t w o r k   -   P a t i e n t   t e s t i m o n y ,   I s l e t   C e l l   T r a n s p l a n t a t i o n 0 0 : 0 2 : 4 9 . 0 < / B o o k M a r k E x i t N a m e > < B o o k M a r k E n t r y P o s i t i o n > 1 6 5 0 0 0 < / B o o k M a r k E n t r y P o s i t i o n > < B o o k M a r k E x i t P o s i t i o n > 1 6 9 0 0 0 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 2 6 d c 4 4 6 3 - b b 4 d - 4 9 0 a - b 4 0 6 - c 7 6 c 4 d 9 7 e c 0 d < / I n t e r n a l I d > < N a m e > T h e   D i a b e t e s   N e t w o r k   -   P a t i e n t   t e s t i m o n y ,   I s l e t   C e l l   T r a n s p l a n t a t i o n I a m a b l e 0 0 : 0 2 : 4 9 . 0 - 0 0 : 0 2 : 5 2 . 0 < / N a m e > < T e x t > I   a m   a b l e   t o   d o   t h e   t h i n g s   I   w a n t   t o   d o   a n d   i t ' s   n o t   a   p r o b l e m ,   < / T e x t > < B o o k M a r k E n t r y N a m e > T h e   D i a b e t e s   N e t w o r k   -   P a t i e n t   t e s t i m o n y ,   I s l e t   C e l l   T r a n s p l a n t a t i o n 0 0 : 0 2 : 4 9 . 0 < / B o o k M a r k E n t r y N a m e > < B o o k M a r k E x i t N a m e > T h e   D i a b e t e s   N e t w o r k   -   P a t i e n t   t e s t i m o n y ,   I s l e t   C e l l   T r a n s p l a n t a t i o n 0 0 : 0 2 : 5 2 . 0 < / B o o k M a r k E x i t N a m e > < B o o k M a r k E n t r y P o s i t i o n > 1 6 9 0 0 0 < / B o o k M a r k E n t r y P o s i t i o n > < B o o k M a r k E x i t P o s i t i o n > 1 7 2 0 0 0 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 6 7 9 3 f 1 9 4 - 0 9 c c - 4 5 1 9 - 9 7 f d - f d f 3 c 1 b c 2 6 d f < / I n t e r n a l I d > < N a m e > T h e   D i a b e t e s   N e t w o r k   -   P a t i e n t   t e s t i m o n y ,   I s l e t   C e l l   T r a n s p l a n t a t i o n I ' m n o t c a u s i n g 0 0 : 0 2 : 5 2 . 0 - 0 0 : 0 2 : 5 5 . 0 < / N a m e > < T e x t > I ' m   n o t   c a u s i n g   h a s s l e   f o r   e v e r y b o d y   e l s e . < / T e x t > < B o o k M a r k E n t r y N a m e > T h e   D i a b e t e s   N e t w o r k   -   P a t i e n t   t e s t i m o n y ,   I s l e t   C e l l   T r a n s p l a n t a t i o n 0 0 : 0 2 : 5 2 . 0 < / B o o k M a r k E n t r y N a m e > < B o o k M a r k E x i t N a m e > T h e   D i a b e t e s   N e t w o r k   -   P a t i e n t   t e s t i m o n y ,   I s l e t   C e l l   T r a n s p l a n t a t i o n 0 0 : 0 2 : 5 5 . 0 < / B o o k M a r k E x i t N a m e > < B o o k M a r k E n t r y P o s i t i o n > 1 7 2 0 0 0 < / B o o k M a r k E n t r y P o s i t i o n > < B o o k M a r k E x i t P o s i t i o n > 1 7 5 0 0 0 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 1 d a 8 e b 7 3 - 2 9 0 a - 4 c f b - b 6 c 8 - 6 b 4 c c 7 e 9 0 b c 5 < / I n t e r n a l I d > < N a m e > T h e   D i a b e t e s   N e t w o r k   -   P a t i e n t   t e s t i m o n y ,   I s l e t   C e l l   T r a n s p l a n t a t i o n I t ' s j u s t g i v e n 0 0 : 0 2 : 5 5 . 0 - 0 0 : 0 2 : 5 7 . 0 < / N a m e > < T e x t > I t ' s   j u s t   g i v e n   m e   m y   l i f e   b a c k . < / T e x t > < B o o k M a r k E n t r y N a m e > T h e   D i a b e t e s   N e t w o r k   -   P a t i e n t   t e s t i m o n y ,   I s l e t   C e l l   T r a n s p l a n t a t i o n 0 0 : 0 2 : 5 5 . 0 < / B o o k M a r k E n t r y N a m e > < B o o k M a r k E x i t N a m e > T h e   D i a b e t e s   N e t w o r k   -   P a t i e n t   t e s t i m o n y ,   I s l e t   C e l l   T r a n s p l a n t a t i o n 0 0 : 0 2 : 5 7 . 0 < / B o o k M a r k E x i t N a m e > < B o o k M a r k E n t r y P o s i t i o n > 1 7 5 0 0 0 < / B o o k M a r k E n t r y P o s i t i o n > < B o o k M a r k E x i t P o s i t i o n > 1 7 7 0 0 0 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 4 b 5 4 6 d b 7 - 5 3 1 e - 4 a 2 c - 8 f 9 a - 7 b a 2 5 a 7 d 2 c e 6 < / I n t e r n a l I d > < N a m e > T h e   D i a b e t e s   N e t w o r k   -   P a t i e n t   t e s t i m o n y ,   I s l e t   C e l l   T r a n s p l a n t a t i o n I w o u l d s a y 0 0 : 0 2 : 5 7 . 0 - 0 0 : 0 3 : 0 0 . 0 < / N a m e > < T e x t > I   w o u l d   s a y   t o   a n y o n e   w h o   i s   c o n s i d e r i n g   i t ,   d o   n o t   h e s i t a t e . < / T e x t > < B o o k M a r k E n t r y N a m e > T h e   D i a b e t e s   N e t w o r k   -   P a t i e n t   t e s t i m o n y ,   I s l e t   C e l l   T r a n s p l a n t a t i o n 0 0 : 0 2 : 5 7 . 0 < / B o o k M a r k E n t r y N a m e > < B o o k M a r k E x i t N a m e > T h e   D i a b e t e s   N e t w o r k   -   P a t i e n t   t e s t i m o n y ,   I s l e t   C e l l   T r a n s p l a n t a t i o n 0 0 : 0 3 : 0 0 . 0 < / B o o k M a r k E x i t N a m e > < B o o k M a r k E n t r y P o s i t i o n > 1 7 7 0 0 0 < / B o o k M a r k E n t r y P o s i t i o n > < B o o k M a r k E x i t P o s i t i o n > 1 8 0 0 0 0 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 d 0 6 7 b 3 0 6 - 7 6 2 6 - 4 b f 9 - b a c c - f f 8 f c 1 7 b f 7 b 7 < / I n t e r n a l I d > < N a m e > T h e   D i a b e t e s   N e t w o r k   -   P a t i e n t   t e s t i m o n y ,   I s l e t   C e l l   T r a n s p l a n t a t i o n I t i s a b s o l u t e l y 0 0 : 0 3 : 0 1 . 0 - 0 0 : 0 3 : 0 4 . 0 < / N a m e > < T e x t > I t   i s   a b s o l u t e l y   l i f e - c h a n g i n g   a n d   i t   h a s   c o m p l e t e l y   c h a n g e d   m y   l i f e < / T e x t > < B o o k M a r k E n t r y N a m e > T h e   D i a b e t e s   N e t w o r k   -   P a t i e n t   t e s t i m o n y ,   I s l e t   C e l l   T r a n s p l a n t a t i o n 0 0 : 0 3 : 0 1 . 0 < / B o o k M a r k E n t r y N a m e > < B o o k M a r k E x i t N a m e > T h e   D i a b e t e s   N e t w o r k   -   P a t i e n t   t e s t i m o n y ,   I s l e t   C e l l   T r a n s p l a n t a t i o n 0 0 : 0 3 : 0 4 . 0 < / B o o k M a r k E x i t N a m e > < B o o k M a r k E n t r y P o s i t i o n > 1 8 1 0 0 0 < / B o o k M a r k E n t r y P o s i t i o n > < B o o k M a r k E x i t P o s i t i o n > 1 8 4 0 0 0 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 5 3 b 6 4 9 0 a - 9 c 0 c - 4 f 6 f - 9 8 9 5 - 4 5 6 5 c f 0 1 8 7 2 0 < / I n t e r n a l I d > < N a m e > T h e   D i a b e t e s   N e t w o r k   -   P a t i e n t   t e s t i m o n y ,   I s l e t   C e l l   T r a n s p l a n t a t i o n a n d e v e n t h o u g h 0 0 : 0 3 : 0 4 . 0 - 0 0 : 0 3 : 0 7 . 0 < / N a m e > < T e x t > a n d   e v e n   t h o u g h   I ' m   s t i l l   c l a s s e d   a s   a   d i a b e t i c , < / T e x t > < B o o k M a r k E n t r y N a m e > T h e   D i a b e t e s   N e t w o r k   -   P a t i e n t   t e s t i m o n y ,   I s l e t   C e l l   T r a n s p l a n t a t i o n 0 0 : 0 3 : 0 4 . 0 < / B o o k M a r k E n t r y N a m e > < B o o k M a r k E x i t N a m e > T h e   D i a b e t e s   N e t w o r k   -   P a t i e n t   t e s t i m o n y ,   I s l e t   C e l l   T r a n s p l a n t a t i o n 0 0 : 0 3 : 0 7 . 0 < / B o o k M a r k E x i t N a m e > < B o o k M a r k E n t r y P o s i t i o n > 1 8 4 0 0 0 < / B o o k M a r k E n t r y P o s i t i o n > < B o o k M a r k E x i t P o s i t i o n > 1 8 7 0 0 0 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 e c 4 9 0 7 e 5 - c 2 7 3 - 4 d a 3 - 9 d 1 0 - f 1 1 7 d b d 1 5 8 5 3 < / I n t e r n a l I d > < N a m e > T h e   D i a b e t e s   N e t w o r k   -   P a t i e n t   t e s t i m o n y ,   I s l e t   C e l l   T r a n s p l a n t a t i o n f o r s o m e b o d y w h o 0 0 : 0 3 : 0 7 . 0 - 0 0 : 0 3 : 1 1 . 0 < / N a m e > < T e x t > f o r   s o m e b o d y   w h o   u s e d   t o   b e   o n   a n   i n s u l i n   p u m p < / T e x t > < B o o k M a r k E n t r y N a m e > T h e   D i a b e t e s   N e t w o r k   -   P a t i e n t   t e s t i m o n y ,   I s l e t   C e l l   T r a n s p l a n t a t i o n 0 0 : 0 3 : 0 7 . 0 < / B o o k M a r k E n t r y N a m e > < B o o k M a r k E x i t N a m e > T h e   D i a b e t e s   N e t w o r k   -   P a t i e n t   t e s t i m o n y ,   I s l e t   C e l l   T r a n s p l a n t a t i o n 0 0 : 0 3 : 1 1 . 0 < / B o o k M a r k E x i t N a m e > < B o o k M a r k E n t r y P o s i t i o n > 1 8 7 0 0 0 < / B o o k M a r k E n t r y P o s i t i o n > < B o o k M a r k E x i t P o s i t i o n > 1 9 1 0 0 0 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I n t e r n a l I d > 1 8 a a 6 4 d 3 - b 2 d 7 - 4 8 b 8 - 8 c e 7 - f d 4 3 4 4 8 9 2 4 a 1 < / I n t e r n a l I d > < N a m e > T h e   D i a b e t e s   N e t w o r k   -   P a t i e n t   t e s t i m o n y ,   I s l e t   C e l l   T r a n s p l a n t a t i o n I ' m n o t g i v i n g 0 0 : 0 3 : 1 1 . 0 - 0 0 : 0 3 : 1 4 . 0 < / N a m e > < T e x t > I ' m   n o t   g i v i n g   m y s e l f   a n y   i n s u l i n   a   d a y . < / T e x t > < B o o k M a r k E n t r y N a m e > T h e   D i a b e t e s   N e t w o r k   -   P a t i e n t   t e s t i m o n y ,   I s l e t   C e l l   T r a n s p l a n t a t i o n 0 0 : 0 3 : 1 1 . 0 < / B o o k M a r k E n t r y N a m e > < B o o k M a r k E x i t N a m e > T h e   D i a b e t e s   N e t w o r k   -   P a t i e n t   t e s t i m o n y ,   I s l e t   C e l l   T r a n s p l a n t a t i o n 0 0 : 0 3 : 1 4 . 0 < / B o o k M a r k E x i t N a m e > < B o o k M a r k E n t r y P o s i t i o n > 1 9 1 0 0 0 < / B o o k M a r k E n t r y P o s i t i o n > < B o o k M a r k E x i t P o s i t i o n > 1 9 4 0 0 0 < / B o o k M a r k E x i t P o s i t i o n > < I s E x i t P o s i t i o n D e r i v e d > f a l s e < / I s E x i t P o s i t i o n D e r i v e d > < C a p t i o n S t y l e > < F o n t N a m e > C a l i b r i < / F o n t N a m e > < F o n t S t y l e > R e g u l a r < / F o n t S t y l e > < T e x t A l i g n S t y l e P r o p e r t y > l e f t < / T e x t A l i g n S t y l e P r o p e r t y > < F o n t C o l o r I n t e g e r > 1 6 7 7 7 2 1 5 < / F o n t C o l o r I n t e g e r > < B a c k g r o u n d C o l o r I n t e g e r > 0 < / B a c k g r o u n d C o l o r I n t e g e r > < C a p t i o n L o c a t i o n > V i d e o B o t t o m < / C a p t i o n L o c a t i o n > < / C a p t i o n S t y l e > < / C a p t i o n I t e m > < / C a p t i o n I t e m s > < / C a p t i o n I t e m s L i s t > 
</file>

<file path=customXml/itemProps1.xml><?xml version="1.0" encoding="utf-8"?>
<ds:datastoreItem xmlns:ds="http://schemas.openxmlformats.org/officeDocument/2006/customXml" ds:itemID="{8059FC91-3A20-4BAF-8A29-13DB058C2079}">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2320</TotalTime>
  <Words>3736</Words>
  <Application>Microsoft Office PowerPoint</Application>
  <PresentationFormat>On-screen Show (4:3)</PresentationFormat>
  <Paragraphs>236</Paragraphs>
  <Slides>26</Slides>
  <Notes>22</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Diabetes Statistics</vt:lpstr>
      <vt:lpstr>Types of Diabetes </vt:lpstr>
      <vt:lpstr>Type 1 Diabetes</vt:lpstr>
      <vt:lpstr>Type 1 Diabetes Treatment</vt:lpstr>
      <vt:lpstr>Diabetes complications caused by hyperglycaemia</vt:lpstr>
      <vt:lpstr>Hypoglycaemia (low blood sugar)</vt:lpstr>
      <vt:lpstr>Treatments for Type 1 Diabetes Basal/Bolus Insulin injections</vt:lpstr>
      <vt:lpstr>Treatments for Type 1 Diabetes Pumps and artificial pancreas</vt:lpstr>
      <vt:lpstr>Whole Pancreas Transplantation</vt:lpstr>
      <vt:lpstr>Pancreatic Islet Transplant Therapy</vt:lpstr>
      <vt:lpstr>Pancreatic islet transplantation</vt:lpstr>
      <vt:lpstr>Pancreatic Islet Transplant Therapy</vt:lpstr>
      <vt:lpstr>Islet transplantation around the world</vt:lpstr>
      <vt:lpstr>Limitations of islet transplant therapy</vt:lpstr>
      <vt:lpstr>DRIVE’s objectives</vt:lpstr>
      <vt:lpstr>β-Gel</vt:lpstr>
      <vt:lpstr>β-Gel</vt:lpstr>
      <vt:lpstr>Cells in the β-Gel </vt:lpstr>
      <vt:lpstr>β-Shell</vt:lpstr>
      <vt:lpstr>β-Cath</vt:lpstr>
      <vt:lpstr>Other DRIVE technologies in development</vt:lpstr>
      <vt:lpstr>PowerPoint Presentation</vt:lpstr>
      <vt:lpstr>The DRIVE Consortium</vt:lpstr>
      <vt:lpstr>Thank you for listening!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Liam Burke</dc:creator>
  <cp:lastModifiedBy>Liam Burke</cp:lastModifiedBy>
  <cp:revision>166</cp:revision>
  <dcterms:created xsi:type="dcterms:W3CDTF">2015-10-09T15:06:48Z</dcterms:created>
  <dcterms:modified xsi:type="dcterms:W3CDTF">2016-10-02T23:42:24Z</dcterms:modified>
</cp:coreProperties>
</file>